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9"/>
  </p:notesMasterIdLst>
  <p:sldIdLst>
    <p:sldId id="339" r:id="rId2"/>
    <p:sldId id="257" r:id="rId3"/>
    <p:sldId id="391" r:id="rId4"/>
    <p:sldId id="316" r:id="rId5"/>
    <p:sldId id="333" r:id="rId6"/>
    <p:sldId id="355" r:id="rId7"/>
    <p:sldId id="354" r:id="rId8"/>
    <p:sldId id="392" r:id="rId9"/>
    <p:sldId id="393" r:id="rId10"/>
    <p:sldId id="394" r:id="rId11"/>
    <p:sldId id="395" r:id="rId12"/>
    <p:sldId id="357" r:id="rId13"/>
    <p:sldId id="359" r:id="rId14"/>
    <p:sldId id="372" r:id="rId15"/>
    <p:sldId id="373" r:id="rId16"/>
    <p:sldId id="375" r:id="rId17"/>
    <p:sldId id="374" r:id="rId18"/>
    <p:sldId id="376" r:id="rId19"/>
    <p:sldId id="378" r:id="rId20"/>
    <p:sldId id="379" r:id="rId21"/>
    <p:sldId id="419" r:id="rId22"/>
    <p:sldId id="381" r:id="rId23"/>
    <p:sldId id="383" r:id="rId24"/>
    <p:sldId id="258" r:id="rId25"/>
    <p:sldId id="323" r:id="rId26"/>
    <p:sldId id="325" r:id="rId27"/>
    <p:sldId id="313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64F8"/>
    <a:srgbClr val="243B9C"/>
    <a:srgbClr val="5AB7FF"/>
    <a:srgbClr val="002060"/>
    <a:srgbClr val="187ECE"/>
    <a:srgbClr val="27B6D9"/>
    <a:srgbClr val="1981D3"/>
    <a:srgbClr val="5BC4E3"/>
    <a:srgbClr val="6FC0FF"/>
    <a:srgbClr val="03A27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688" autoAdjust="0"/>
    <p:restoredTop sz="94424" autoAdjust="0"/>
  </p:normalViewPr>
  <p:slideViewPr>
    <p:cSldViewPr snapToGrid="0" snapToObjects="1" showGuides="1">
      <p:cViewPr varScale="1">
        <p:scale>
          <a:sx n="70" d="100"/>
          <a:sy n="70" d="100"/>
        </p:scale>
        <p:origin x="-348" y="-108"/>
      </p:cViewPr>
      <p:guideLst>
        <p:guide orient="horz" pos="220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004AD1-E89F-4E69-A922-4625D16265E1}" type="datetimeFigureOut">
              <a:rPr lang="zh-CN" altLang="en-US" smtClean="0"/>
              <a:pPr/>
              <a:t>2021/3/3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B0947D-AF5D-411D-B529-CFECC09325D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0947D-AF5D-411D-B529-CFECC09325D6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0947D-AF5D-411D-B529-CFECC09325D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0947D-AF5D-411D-B529-CFECC09325D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0947D-AF5D-411D-B529-CFECC09325D6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0947D-AF5D-411D-B529-CFECC09325D6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0947D-AF5D-411D-B529-CFECC09325D6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0947D-AF5D-411D-B529-CFECC09325D6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0947D-AF5D-411D-B529-CFECC09325D6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0947D-AF5D-411D-B529-CFECC09325D6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0947D-AF5D-411D-B529-CFECC09325D6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0947D-AF5D-411D-B529-CFECC09325D6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0947D-AF5D-411D-B529-CFECC09325D6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0947D-AF5D-411D-B529-CFECC09325D6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0947D-AF5D-411D-B529-CFECC09325D6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0947D-AF5D-411D-B529-CFECC09325D6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0947D-AF5D-411D-B529-CFECC09325D6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0947D-AF5D-411D-B529-CFECC09325D6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0947D-AF5D-411D-B529-CFECC09325D6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27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0947D-AF5D-411D-B529-CFECC09325D6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0947D-AF5D-411D-B529-CFECC09325D6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0947D-AF5D-411D-B529-CFECC09325D6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0947D-AF5D-411D-B529-CFECC09325D6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0947D-AF5D-411D-B529-CFECC09325D6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0947D-AF5D-411D-B529-CFECC09325D6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0947D-AF5D-411D-B529-CFECC09325D6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2BAE6-0475-3E44-BE88-09B6831C7508}" type="datetimeFigureOut">
              <a:rPr kumimoji="1" lang="zh-CN" altLang="en-US" smtClean="0"/>
              <a:pPr/>
              <a:t>2021/3/3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1626A-2428-B345-9CA0-87BAAAF45C4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4484" y="-7892"/>
            <a:ext cx="12220968" cy="686589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2BAE6-0475-3E44-BE88-09B6831C7508}" type="datetimeFigureOut">
              <a:rPr kumimoji="1" lang="zh-CN" altLang="en-US" smtClean="0"/>
              <a:pPr/>
              <a:t>2021/3/3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1626A-2428-B345-9CA0-87BAAAF45C4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2BAE6-0475-3E44-BE88-09B6831C7508}" type="datetimeFigureOut">
              <a:rPr kumimoji="1" lang="zh-CN" altLang="en-US" smtClean="0"/>
              <a:pPr/>
              <a:t>2021/3/3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1626A-2428-B345-9CA0-87BAAAF45C4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2BAE6-0475-3E44-BE88-09B6831C7508}" type="datetimeFigureOut">
              <a:rPr kumimoji="1" lang="zh-CN" altLang="en-US" smtClean="0"/>
              <a:pPr/>
              <a:t>2021/3/3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1626A-2428-B345-9CA0-87BAAAF45C4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4484" y="-7892"/>
            <a:ext cx="12220968" cy="686589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2BAE6-0475-3E44-BE88-09B6831C7508}" type="datetimeFigureOut">
              <a:rPr kumimoji="1" lang="zh-CN" altLang="en-US" smtClean="0"/>
              <a:pPr/>
              <a:t>2021/3/3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1626A-2428-B345-9CA0-87BAAAF45C4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2BAE6-0475-3E44-BE88-09B6831C7508}" type="datetimeFigureOut">
              <a:rPr kumimoji="1" lang="zh-CN" altLang="en-US" smtClean="0"/>
              <a:pPr/>
              <a:t>2021/3/3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1626A-2428-B345-9CA0-87BAAAF45C4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2BAE6-0475-3E44-BE88-09B6831C7508}" type="datetimeFigureOut">
              <a:rPr kumimoji="1" lang="zh-CN" altLang="en-US" smtClean="0"/>
              <a:pPr/>
              <a:t>2021/3/3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1626A-2428-B345-9CA0-87BAAAF45C4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2BAE6-0475-3E44-BE88-09B6831C7508}" type="datetimeFigureOut">
              <a:rPr kumimoji="1" lang="zh-CN" altLang="en-US" smtClean="0"/>
              <a:pPr/>
              <a:t>2021/3/3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1626A-2428-B345-9CA0-87BAAAF45C4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2BAE6-0475-3E44-BE88-09B6831C7508}" type="datetimeFigureOut">
              <a:rPr kumimoji="1" lang="zh-CN" altLang="en-US" smtClean="0"/>
              <a:pPr/>
              <a:t>2021/3/3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1626A-2428-B345-9CA0-87BAAAF45C4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2BAE6-0475-3E44-BE88-09B6831C7508}" type="datetimeFigureOut">
              <a:rPr kumimoji="1" lang="zh-CN" altLang="en-US" smtClean="0"/>
              <a:pPr/>
              <a:t>2021/3/3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1626A-2428-B345-9CA0-87BAAAF45C4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2BAE6-0475-3E44-BE88-09B6831C7508}" type="datetimeFigureOut">
              <a:rPr kumimoji="1" lang="zh-CN" altLang="en-US" smtClean="0"/>
              <a:pPr/>
              <a:t>2021/3/3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1626A-2428-B345-9CA0-87BAAAF45C4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12BAE6-0475-3E44-BE88-09B6831C7508}" type="datetimeFigureOut">
              <a:rPr kumimoji="1" lang="zh-CN" altLang="en-US" smtClean="0"/>
              <a:pPr/>
              <a:t>2021/3/3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A1626A-2428-B345-9CA0-87BAAAF45C46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图片 8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4484" y="-7892"/>
            <a:ext cx="12220968" cy="686589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4483" y="1548"/>
            <a:ext cx="12220968" cy="6867838"/>
          </a:xfrm>
          <a:prstGeom prst="rect">
            <a:avLst/>
          </a:prstGeom>
        </p:spPr>
      </p:pic>
      <p:grpSp>
        <p:nvGrpSpPr>
          <p:cNvPr id="119" name="组合 118"/>
          <p:cNvGrpSpPr/>
          <p:nvPr/>
        </p:nvGrpSpPr>
        <p:grpSpPr>
          <a:xfrm>
            <a:off x="5268682" y="5871523"/>
            <a:ext cx="723997" cy="728536"/>
            <a:chOff x="2279650" y="3644900"/>
            <a:chExt cx="1012825" cy="1019175"/>
          </a:xfrm>
          <a:solidFill>
            <a:srgbClr val="F8BAFE">
              <a:alpha val="0"/>
            </a:srgbClr>
          </a:solidFill>
        </p:grpSpPr>
        <p:sp>
          <p:nvSpPr>
            <p:cNvPr id="49" name="Freeform 39"/>
            <p:cNvSpPr/>
            <p:nvPr/>
          </p:nvSpPr>
          <p:spPr bwMode="auto">
            <a:xfrm>
              <a:off x="2298700" y="3933825"/>
              <a:ext cx="957263" cy="404813"/>
            </a:xfrm>
            <a:custGeom>
              <a:avLst/>
              <a:gdLst>
                <a:gd name="T0" fmla="*/ 30 w 159"/>
                <a:gd name="T1" fmla="*/ 56 h 67"/>
                <a:gd name="T2" fmla="*/ 30 w 159"/>
                <a:gd name="T3" fmla="*/ 56 h 67"/>
                <a:gd name="T4" fmla="*/ 154 w 159"/>
                <a:gd name="T5" fmla="*/ 7 h 67"/>
                <a:gd name="T6" fmla="*/ 154 w 159"/>
                <a:gd name="T7" fmla="*/ 7 h 67"/>
                <a:gd name="T8" fmla="*/ 155 w 159"/>
                <a:gd name="T9" fmla="*/ 7 h 67"/>
                <a:gd name="T10" fmla="*/ 159 w 159"/>
                <a:gd name="T11" fmla="*/ 5 h 67"/>
                <a:gd name="T12" fmla="*/ 157 w 159"/>
                <a:gd name="T13" fmla="*/ 0 h 67"/>
                <a:gd name="T14" fmla="*/ 153 w 159"/>
                <a:gd name="T15" fmla="*/ 2 h 67"/>
                <a:gd name="T16" fmla="*/ 153 w 159"/>
                <a:gd name="T17" fmla="*/ 2 h 67"/>
                <a:gd name="T18" fmla="*/ 152 w 159"/>
                <a:gd name="T19" fmla="*/ 2 h 67"/>
                <a:gd name="T20" fmla="*/ 28 w 159"/>
                <a:gd name="T21" fmla="*/ 51 h 67"/>
                <a:gd name="T22" fmla="*/ 28 w 159"/>
                <a:gd name="T23" fmla="*/ 51 h 67"/>
                <a:gd name="T24" fmla="*/ 27 w 159"/>
                <a:gd name="T25" fmla="*/ 51 h 67"/>
                <a:gd name="T26" fmla="*/ 0 w 159"/>
                <a:gd name="T27" fmla="*/ 62 h 67"/>
                <a:gd name="T28" fmla="*/ 2 w 159"/>
                <a:gd name="T29" fmla="*/ 67 h 67"/>
                <a:gd name="T30" fmla="*/ 29 w 159"/>
                <a:gd name="T31" fmla="*/ 56 h 67"/>
                <a:gd name="T32" fmla="*/ 30 w 159"/>
                <a:gd name="T33" fmla="*/ 5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9" h="67">
                  <a:moveTo>
                    <a:pt x="30" y="56"/>
                  </a:moveTo>
                  <a:cubicBezTo>
                    <a:pt x="30" y="56"/>
                    <a:pt x="30" y="56"/>
                    <a:pt x="30" y="56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5" y="7"/>
                    <a:pt x="155" y="7"/>
                    <a:pt x="155" y="7"/>
                  </a:cubicBezTo>
                  <a:cubicBezTo>
                    <a:pt x="159" y="5"/>
                    <a:pt x="159" y="5"/>
                    <a:pt x="159" y="5"/>
                  </a:cubicBezTo>
                  <a:cubicBezTo>
                    <a:pt x="159" y="3"/>
                    <a:pt x="158" y="2"/>
                    <a:pt x="157" y="0"/>
                  </a:cubicBezTo>
                  <a:cubicBezTo>
                    <a:pt x="153" y="2"/>
                    <a:pt x="153" y="2"/>
                    <a:pt x="153" y="2"/>
                  </a:cubicBezTo>
                  <a:cubicBezTo>
                    <a:pt x="153" y="2"/>
                    <a:pt x="153" y="2"/>
                    <a:pt x="153" y="2"/>
                  </a:cubicBezTo>
                  <a:cubicBezTo>
                    <a:pt x="152" y="2"/>
                    <a:pt x="152" y="2"/>
                    <a:pt x="152" y="2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1" y="64"/>
                    <a:pt x="1" y="65"/>
                    <a:pt x="2" y="67"/>
                  </a:cubicBezTo>
                  <a:cubicBezTo>
                    <a:pt x="29" y="56"/>
                    <a:pt x="29" y="56"/>
                    <a:pt x="29" y="56"/>
                  </a:cubicBezTo>
                  <a:lnTo>
                    <a:pt x="30" y="56"/>
                  </a:lnTo>
                  <a:close/>
                </a:path>
              </a:pathLst>
            </a:custGeom>
            <a:grpFill/>
            <a:ln w="9525">
              <a:solidFill>
                <a:srgbClr val="F8BAFE">
                  <a:alpha val="12000"/>
                </a:srgb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0" name="Freeform 40"/>
            <p:cNvSpPr/>
            <p:nvPr/>
          </p:nvSpPr>
          <p:spPr bwMode="auto">
            <a:xfrm>
              <a:off x="2279650" y="3806825"/>
              <a:ext cx="898525" cy="381000"/>
            </a:xfrm>
            <a:custGeom>
              <a:avLst/>
              <a:gdLst>
                <a:gd name="T0" fmla="*/ 24 w 149"/>
                <a:gd name="T1" fmla="*/ 54 h 63"/>
                <a:gd name="T2" fmla="*/ 24 w 149"/>
                <a:gd name="T3" fmla="*/ 53 h 63"/>
                <a:gd name="T4" fmla="*/ 148 w 149"/>
                <a:gd name="T5" fmla="*/ 5 h 63"/>
                <a:gd name="T6" fmla="*/ 148 w 149"/>
                <a:gd name="T7" fmla="*/ 5 h 63"/>
                <a:gd name="T8" fmla="*/ 149 w 149"/>
                <a:gd name="T9" fmla="*/ 4 h 63"/>
                <a:gd name="T10" fmla="*/ 149 w 149"/>
                <a:gd name="T11" fmla="*/ 4 h 63"/>
                <a:gd name="T12" fmla="*/ 146 w 149"/>
                <a:gd name="T13" fmla="*/ 0 h 63"/>
                <a:gd name="T14" fmla="*/ 22 w 149"/>
                <a:gd name="T15" fmla="*/ 49 h 63"/>
                <a:gd name="T16" fmla="*/ 22 w 149"/>
                <a:gd name="T17" fmla="*/ 49 h 63"/>
                <a:gd name="T18" fmla="*/ 21 w 149"/>
                <a:gd name="T19" fmla="*/ 49 h 63"/>
                <a:gd name="T20" fmla="*/ 0 w 149"/>
                <a:gd name="T21" fmla="*/ 58 h 63"/>
                <a:gd name="T22" fmla="*/ 0 w 149"/>
                <a:gd name="T23" fmla="*/ 63 h 63"/>
                <a:gd name="T24" fmla="*/ 23 w 149"/>
                <a:gd name="T25" fmla="*/ 54 h 63"/>
                <a:gd name="T26" fmla="*/ 24 w 149"/>
                <a:gd name="T27" fmla="*/ 5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9" h="63">
                  <a:moveTo>
                    <a:pt x="24" y="54"/>
                  </a:moveTo>
                  <a:cubicBezTo>
                    <a:pt x="24" y="53"/>
                    <a:pt x="24" y="53"/>
                    <a:pt x="24" y="53"/>
                  </a:cubicBezTo>
                  <a:cubicBezTo>
                    <a:pt x="148" y="5"/>
                    <a:pt x="148" y="5"/>
                    <a:pt x="148" y="5"/>
                  </a:cubicBezTo>
                  <a:cubicBezTo>
                    <a:pt x="148" y="5"/>
                    <a:pt x="148" y="5"/>
                    <a:pt x="148" y="5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48" y="3"/>
                    <a:pt x="147" y="2"/>
                    <a:pt x="146" y="0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9"/>
                    <a:pt x="0" y="61"/>
                    <a:pt x="0" y="63"/>
                  </a:cubicBezTo>
                  <a:cubicBezTo>
                    <a:pt x="23" y="54"/>
                    <a:pt x="23" y="54"/>
                    <a:pt x="23" y="54"/>
                  </a:cubicBezTo>
                  <a:lnTo>
                    <a:pt x="24" y="54"/>
                  </a:lnTo>
                  <a:close/>
                </a:path>
              </a:pathLst>
            </a:custGeom>
            <a:grpFill/>
            <a:ln w="9525">
              <a:solidFill>
                <a:srgbClr val="F8BAFE">
                  <a:alpha val="12000"/>
                </a:srgb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1" name="Freeform 41"/>
            <p:cNvSpPr/>
            <p:nvPr/>
          </p:nvSpPr>
          <p:spPr bwMode="auto">
            <a:xfrm>
              <a:off x="2298700" y="3705225"/>
              <a:ext cx="752475" cy="312738"/>
            </a:xfrm>
            <a:custGeom>
              <a:avLst/>
              <a:gdLst>
                <a:gd name="T0" fmla="*/ 11 w 125"/>
                <a:gd name="T1" fmla="*/ 47 h 52"/>
                <a:gd name="T2" fmla="*/ 12 w 125"/>
                <a:gd name="T3" fmla="*/ 47 h 52"/>
                <a:gd name="T4" fmla="*/ 125 w 125"/>
                <a:gd name="T5" fmla="*/ 3 h 52"/>
                <a:gd name="T6" fmla="*/ 119 w 125"/>
                <a:gd name="T7" fmla="*/ 0 h 52"/>
                <a:gd name="T8" fmla="*/ 10 w 125"/>
                <a:gd name="T9" fmla="*/ 43 h 52"/>
                <a:gd name="T10" fmla="*/ 10 w 125"/>
                <a:gd name="T11" fmla="*/ 43 h 52"/>
                <a:gd name="T12" fmla="*/ 9 w 125"/>
                <a:gd name="T13" fmla="*/ 43 h 52"/>
                <a:gd name="T14" fmla="*/ 2 w 125"/>
                <a:gd name="T15" fmla="*/ 46 h 52"/>
                <a:gd name="T16" fmla="*/ 0 w 125"/>
                <a:gd name="T17" fmla="*/ 52 h 52"/>
                <a:gd name="T18" fmla="*/ 11 w 125"/>
                <a:gd name="T19" fmla="*/ 48 h 52"/>
                <a:gd name="T20" fmla="*/ 11 w 125"/>
                <a:gd name="T21" fmla="*/ 4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5" h="52">
                  <a:moveTo>
                    <a:pt x="11" y="47"/>
                  </a:moveTo>
                  <a:cubicBezTo>
                    <a:pt x="12" y="47"/>
                    <a:pt x="12" y="47"/>
                    <a:pt x="12" y="47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3" y="2"/>
                    <a:pt x="121" y="1"/>
                    <a:pt x="119" y="0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1" y="48"/>
                    <a:pt x="0" y="50"/>
                    <a:pt x="0" y="52"/>
                  </a:cubicBezTo>
                  <a:cubicBezTo>
                    <a:pt x="11" y="48"/>
                    <a:pt x="11" y="48"/>
                    <a:pt x="11" y="48"/>
                  </a:cubicBezTo>
                  <a:lnTo>
                    <a:pt x="11" y="47"/>
                  </a:lnTo>
                  <a:close/>
                </a:path>
              </a:pathLst>
            </a:custGeom>
            <a:grpFill/>
            <a:ln w="9525">
              <a:solidFill>
                <a:srgbClr val="F8BAFE">
                  <a:alpha val="12000"/>
                </a:srgb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2" name="Freeform 42"/>
            <p:cNvSpPr/>
            <p:nvPr/>
          </p:nvSpPr>
          <p:spPr bwMode="auto">
            <a:xfrm>
              <a:off x="2413000" y="3644900"/>
              <a:ext cx="409575" cy="168275"/>
            </a:xfrm>
            <a:custGeom>
              <a:avLst/>
              <a:gdLst>
                <a:gd name="T0" fmla="*/ 56 w 68"/>
                <a:gd name="T1" fmla="*/ 1 h 28"/>
                <a:gd name="T2" fmla="*/ 55 w 68"/>
                <a:gd name="T3" fmla="*/ 1 h 28"/>
                <a:gd name="T4" fmla="*/ 10 w 68"/>
                <a:gd name="T5" fmla="*/ 18 h 28"/>
                <a:gd name="T6" fmla="*/ 0 w 68"/>
                <a:gd name="T7" fmla="*/ 28 h 28"/>
                <a:gd name="T8" fmla="*/ 68 w 68"/>
                <a:gd name="T9" fmla="*/ 1 h 28"/>
                <a:gd name="T10" fmla="*/ 56 w 68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28">
                  <a:moveTo>
                    <a:pt x="56" y="1"/>
                  </a:moveTo>
                  <a:cubicBezTo>
                    <a:pt x="56" y="1"/>
                    <a:pt x="55" y="1"/>
                    <a:pt x="55" y="1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7" y="21"/>
                    <a:pt x="3" y="24"/>
                    <a:pt x="0" y="28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4" y="0"/>
                    <a:pt x="60" y="0"/>
                    <a:pt x="56" y="1"/>
                  </a:cubicBezTo>
                  <a:close/>
                </a:path>
              </a:pathLst>
            </a:custGeom>
            <a:grpFill/>
            <a:ln w="9525">
              <a:solidFill>
                <a:srgbClr val="F8BAFE">
                  <a:alpha val="12000"/>
                </a:srgb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3" name="Freeform 43"/>
            <p:cNvSpPr/>
            <p:nvPr/>
          </p:nvSpPr>
          <p:spPr bwMode="auto">
            <a:xfrm>
              <a:off x="2286000" y="3867150"/>
              <a:ext cx="939800" cy="398463"/>
            </a:xfrm>
            <a:custGeom>
              <a:avLst/>
              <a:gdLst>
                <a:gd name="T0" fmla="*/ 27 w 156"/>
                <a:gd name="T1" fmla="*/ 55 h 66"/>
                <a:gd name="T2" fmla="*/ 28 w 156"/>
                <a:gd name="T3" fmla="*/ 55 h 66"/>
                <a:gd name="T4" fmla="*/ 151 w 156"/>
                <a:gd name="T5" fmla="*/ 6 h 66"/>
                <a:gd name="T6" fmla="*/ 152 w 156"/>
                <a:gd name="T7" fmla="*/ 6 h 66"/>
                <a:gd name="T8" fmla="*/ 152 w 156"/>
                <a:gd name="T9" fmla="*/ 6 h 66"/>
                <a:gd name="T10" fmla="*/ 156 w 156"/>
                <a:gd name="T11" fmla="*/ 5 h 66"/>
                <a:gd name="T12" fmla="*/ 153 w 156"/>
                <a:gd name="T13" fmla="*/ 0 h 66"/>
                <a:gd name="T14" fmla="*/ 150 w 156"/>
                <a:gd name="T15" fmla="*/ 1 h 66"/>
                <a:gd name="T16" fmla="*/ 150 w 156"/>
                <a:gd name="T17" fmla="*/ 2 h 66"/>
                <a:gd name="T18" fmla="*/ 150 w 156"/>
                <a:gd name="T19" fmla="*/ 2 h 66"/>
                <a:gd name="T20" fmla="*/ 26 w 156"/>
                <a:gd name="T21" fmla="*/ 50 h 66"/>
                <a:gd name="T22" fmla="*/ 25 w 156"/>
                <a:gd name="T23" fmla="*/ 51 h 66"/>
                <a:gd name="T24" fmla="*/ 25 w 156"/>
                <a:gd name="T25" fmla="*/ 51 h 66"/>
                <a:gd name="T26" fmla="*/ 0 w 156"/>
                <a:gd name="T27" fmla="*/ 61 h 66"/>
                <a:gd name="T28" fmla="*/ 0 w 156"/>
                <a:gd name="T29" fmla="*/ 66 h 66"/>
                <a:gd name="T30" fmla="*/ 27 w 156"/>
                <a:gd name="T31" fmla="*/ 5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6" h="66">
                  <a:moveTo>
                    <a:pt x="27" y="55"/>
                  </a:moveTo>
                  <a:cubicBezTo>
                    <a:pt x="28" y="55"/>
                    <a:pt x="28" y="55"/>
                    <a:pt x="28" y="55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52" y="6"/>
                    <a:pt x="152" y="6"/>
                    <a:pt x="152" y="6"/>
                  </a:cubicBezTo>
                  <a:cubicBezTo>
                    <a:pt x="152" y="6"/>
                    <a:pt x="152" y="6"/>
                    <a:pt x="152" y="6"/>
                  </a:cubicBezTo>
                  <a:cubicBezTo>
                    <a:pt x="156" y="5"/>
                    <a:pt x="156" y="5"/>
                    <a:pt x="156" y="5"/>
                  </a:cubicBezTo>
                  <a:cubicBezTo>
                    <a:pt x="155" y="3"/>
                    <a:pt x="154" y="2"/>
                    <a:pt x="153" y="0"/>
                  </a:cubicBezTo>
                  <a:cubicBezTo>
                    <a:pt x="150" y="1"/>
                    <a:pt x="150" y="1"/>
                    <a:pt x="150" y="1"/>
                  </a:cubicBezTo>
                  <a:cubicBezTo>
                    <a:pt x="150" y="2"/>
                    <a:pt x="150" y="2"/>
                    <a:pt x="150" y="2"/>
                  </a:cubicBezTo>
                  <a:cubicBezTo>
                    <a:pt x="150" y="2"/>
                    <a:pt x="150" y="2"/>
                    <a:pt x="150" y="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2"/>
                    <a:pt x="0" y="64"/>
                    <a:pt x="0" y="66"/>
                  </a:cubicBezTo>
                  <a:cubicBezTo>
                    <a:pt x="27" y="55"/>
                    <a:pt x="27" y="55"/>
                    <a:pt x="27" y="55"/>
                  </a:cubicBezTo>
                  <a:close/>
                </a:path>
              </a:pathLst>
            </a:custGeom>
            <a:grpFill/>
            <a:ln w="9525">
              <a:solidFill>
                <a:srgbClr val="F8BAFE">
                  <a:alpha val="12000"/>
                </a:srgb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4" name="Freeform 44"/>
            <p:cNvSpPr/>
            <p:nvPr/>
          </p:nvSpPr>
          <p:spPr bwMode="auto">
            <a:xfrm>
              <a:off x="2279650" y="3752850"/>
              <a:ext cx="844550" cy="350838"/>
            </a:xfrm>
            <a:custGeom>
              <a:avLst/>
              <a:gdLst>
                <a:gd name="T0" fmla="*/ 19 w 140"/>
                <a:gd name="T1" fmla="*/ 51 h 58"/>
                <a:gd name="T2" fmla="*/ 19 w 140"/>
                <a:gd name="T3" fmla="*/ 51 h 58"/>
                <a:gd name="T4" fmla="*/ 140 w 140"/>
                <a:gd name="T5" fmla="*/ 4 h 58"/>
                <a:gd name="T6" fmla="*/ 135 w 140"/>
                <a:gd name="T7" fmla="*/ 0 h 58"/>
                <a:gd name="T8" fmla="*/ 18 w 140"/>
                <a:gd name="T9" fmla="*/ 46 h 58"/>
                <a:gd name="T10" fmla="*/ 17 w 140"/>
                <a:gd name="T11" fmla="*/ 46 h 58"/>
                <a:gd name="T12" fmla="*/ 17 w 140"/>
                <a:gd name="T13" fmla="*/ 47 h 58"/>
                <a:gd name="T14" fmla="*/ 1 w 140"/>
                <a:gd name="T15" fmla="*/ 53 h 58"/>
                <a:gd name="T16" fmla="*/ 0 w 140"/>
                <a:gd name="T17" fmla="*/ 58 h 58"/>
                <a:gd name="T18" fmla="*/ 19 w 140"/>
                <a:gd name="T19" fmla="*/ 5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58">
                  <a:moveTo>
                    <a:pt x="19" y="51"/>
                  </a:moveTo>
                  <a:cubicBezTo>
                    <a:pt x="19" y="51"/>
                    <a:pt x="19" y="51"/>
                    <a:pt x="19" y="5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38" y="2"/>
                    <a:pt x="137" y="1"/>
                    <a:pt x="135" y="0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5"/>
                    <a:pt x="0" y="57"/>
                    <a:pt x="0" y="58"/>
                  </a:cubicBezTo>
                  <a:cubicBezTo>
                    <a:pt x="19" y="51"/>
                    <a:pt x="19" y="51"/>
                    <a:pt x="19" y="51"/>
                  </a:cubicBezTo>
                  <a:close/>
                </a:path>
              </a:pathLst>
            </a:custGeom>
            <a:grpFill/>
            <a:ln w="9525">
              <a:solidFill>
                <a:srgbClr val="F8BAFE">
                  <a:alpha val="12000"/>
                </a:srgb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5" name="Freeform 45"/>
            <p:cNvSpPr/>
            <p:nvPr/>
          </p:nvSpPr>
          <p:spPr bwMode="auto">
            <a:xfrm>
              <a:off x="2333625" y="3662363"/>
              <a:ext cx="627063" cy="260350"/>
            </a:xfrm>
            <a:custGeom>
              <a:avLst/>
              <a:gdLst>
                <a:gd name="T0" fmla="*/ 1 w 104"/>
                <a:gd name="T1" fmla="*/ 43 h 43"/>
                <a:gd name="T2" fmla="*/ 1 w 104"/>
                <a:gd name="T3" fmla="*/ 43 h 43"/>
                <a:gd name="T4" fmla="*/ 104 w 104"/>
                <a:gd name="T5" fmla="*/ 2 h 43"/>
                <a:gd name="T6" fmla="*/ 96 w 104"/>
                <a:gd name="T7" fmla="*/ 0 h 43"/>
                <a:gd name="T8" fmla="*/ 4 w 104"/>
                <a:gd name="T9" fmla="*/ 36 h 43"/>
                <a:gd name="T10" fmla="*/ 0 w 104"/>
                <a:gd name="T11" fmla="*/ 43 h 43"/>
                <a:gd name="T12" fmla="*/ 1 w 104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43">
                  <a:moveTo>
                    <a:pt x="1" y="43"/>
                  </a:moveTo>
                  <a:cubicBezTo>
                    <a:pt x="1" y="43"/>
                    <a:pt x="1" y="43"/>
                    <a:pt x="1" y="43"/>
                  </a:cubicBezTo>
                  <a:cubicBezTo>
                    <a:pt x="104" y="2"/>
                    <a:pt x="104" y="2"/>
                    <a:pt x="104" y="2"/>
                  </a:cubicBezTo>
                  <a:cubicBezTo>
                    <a:pt x="101" y="2"/>
                    <a:pt x="99" y="1"/>
                    <a:pt x="96" y="0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38"/>
                    <a:pt x="1" y="41"/>
                    <a:pt x="0" y="43"/>
                  </a:cubicBezTo>
                  <a:cubicBezTo>
                    <a:pt x="1" y="43"/>
                    <a:pt x="1" y="43"/>
                    <a:pt x="1" y="43"/>
                  </a:cubicBezTo>
                  <a:close/>
                </a:path>
              </a:pathLst>
            </a:custGeom>
            <a:grpFill/>
            <a:ln w="9525">
              <a:solidFill>
                <a:srgbClr val="F8BAFE">
                  <a:alpha val="12000"/>
                </a:srgb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6" name="Freeform 46"/>
            <p:cNvSpPr/>
            <p:nvPr/>
          </p:nvSpPr>
          <p:spPr bwMode="auto">
            <a:xfrm>
              <a:off x="2659062" y="4435475"/>
              <a:ext cx="555625" cy="228600"/>
            </a:xfrm>
            <a:custGeom>
              <a:avLst/>
              <a:gdLst>
                <a:gd name="T0" fmla="*/ 9 w 92"/>
                <a:gd name="T1" fmla="*/ 38 h 38"/>
                <a:gd name="T2" fmla="*/ 87 w 92"/>
                <a:gd name="T3" fmla="*/ 7 h 38"/>
                <a:gd name="T4" fmla="*/ 92 w 92"/>
                <a:gd name="T5" fmla="*/ 0 h 38"/>
                <a:gd name="T6" fmla="*/ 0 w 92"/>
                <a:gd name="T7" fmla="*/ 36 h 38"/>
                <a:gd name="T8" fmla="*/ 9 w 92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38">
                  <a:moveTo>
                    <a:pt x="9" y="38"/>
                  </a:moveTo>
                  <a:cubicBezTo>
                    <a:pt x="87" y="7"/>
                    <a:pt x="87" y="7"/>
                    <a:pt x="87" y="7"/>
                  </a:cubicBezTo>
                  <a:cubicBezTo>
                    <a:pt x="88" y="5"/>
                    <a:pt x="90" y="2"/>
                    <a:pt x="92" y="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3" y="37"/>
                    <a:pt x="6" y="37"/>
                    <a:pt x="9" y="38"/>
                  </a:cubicBezTo>
                  <a:close/>
                </a:path>
              </a:pathLst>
            </a:custGeom>
            <a:grpFill/>
            <a:ln w="9525">
              <a:solidFill>
                <a:srgbClr val="F8BAFE">
                  <a:alpha val="12000"/>
                </a:srgb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7" name="Freeform 47"/>
            <p:cNvSpPr/>
            <p:nvPr/>
          </p:nvSpPr>
          <p:spPr bwMode="auto">
            <a:xfrm>
              <a:off x="2478087" y="4241800"/>
              <a:ext cx="808038" cy="338138"/>
            </a:xfrm>
            <a:custGeom>
              <a:avLst/>
              <a:gdLst>
                <a:gd name="T0" fmla="*/ 18 w 134"/>
                <a:gd name="T1" fmla="*/ 51 h 56"/>
                <a:gd name="T2" fmla="*/ 18 w 134"/>
                <a:gd name="T3" fmla="*/ 51 h 56"/>
                <a:gd name="T4" fmla="*/ 133 w 134"/>
                <a:gd name="T5" fmla="*/ 6 h 56"/>
                <a:gd name="T6" fmla="*/ 134 w 134"/>
                <a:gd name="T7" fmla="*/ 0 h 56"/>
                <a:gd name="T8" fmla="*/ 17 w 134"/>
                <a:gd name="T9" fmla="*/ 46 h 56"/>
                <a:gd name="T10" fmla="*/ 16 w 134"/>
                <a:gd name="T11" fmla="*/ 47 h 56"/>
                <a:gd name="T12" fmla="*/ 16 w 134"/>
                <a:gd name="T13" fmla="*/ 47 h 56"/>
                <a:gd name="T14" fmla="*/ 0 w 134"/>
                <a:gd name="T15" fmla="*/ 53 h 56"/>
                <a:gd name="T16" fmla="*/ 5 w 134"/>
                <a:gd name="T17" fmla="*/ 56 h 56"/>
                <a:gd name="T18" fmla="*/ 18 w 134"/>
                <a:gd name="T19" fmla="*/ 5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4" h="56">
                  <a:moveTo>
                    <a:pt x="18" y="51"/>
                  </a:moveTo>
                  <a:cubicBezTo>
                    <a:pt x="18" y="51"/>
                    <a:pt x="18" y="51"/>
                    <a:pt x="18" y="51"/>
                  </a:cubicBezTo>
                  <a:cubicBezTo>
                    <a:pt x="133" y="6"/>
                    <a:pt x="133" y="6"/>
                    <a:pt x="133" y="6"/>
                  </a:cubicBezTo>
                  <a:cubicBezTo>
                    <a:pt x="134" y="4"/>
                    <a:pt x="134" y="2"/>
                    <a:pt x="134" y="0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" y="54"/>
                    <a:pt x="3" y="55"/>
                    <a:pt x="5" y="56"/>
                  </a:cubicBezTo>
                  <a:cubicBezTo>
                    <a:pt x="18" y="51"/>
                    <a:pt x="18" y="51"/>
                    <a:pt x="18" y="51"/>
                  </a:cubicBezTo>
                  <a:close/>
                </a:path>
              </a:pathLst>
            </a:custGeom>
            <a:grpFill/>
            <a:ln w="9525">
              <a:solidFill>
                <a:srgbClr val="F8BAFE">
                  <a:alpha val="12000"/>
                </a:srgb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8" name="Freeform 48"/>
            <p:cNvSpPr/>
            <p:nvPr/>
          </p:nvSpPr>
          <p:spPr bwMode="auto">
            <a:xfrm>
              <a:off x="2363787" y="4078288"/>
              <a:ext cx="928688" cy="393700"/>
            </a:xfrm>
            <a:custGeom>
              <a:avLst/>
              <a:gdLst>
                <a:gd name="T0" fmla="*/ 28 w 154"/>
                <a:gd name="T1" fmla="*/ 55 h 65"/>
                <a:gd name="T2" fmla="*/ 28 w 154"/>
                <a:gd name="T3" fmla="*/ 55 h 65"/>
                <a:gd name="T4" fmla="*/ 152 w 154"/>
                <a:gd name="T5" fmla="*/ 6 h 65"/>
                <a:gd name="T6" fmla="*/ 152 w 154"/>
                <a:gd name="T7" fmla="*/ 6 h 65"/>
                <a:gd name="T8" fmla="*/ 153 w 154"/>
                <a:gd name="T9" fmla="*/ 6 h 65"/>
                <a:gd name="T10" fmla="*/ 154 w 154"/>
                <a:gd name="T11" fmla="*/ 5 h 65"/>
                <a:gd name="T12" fmla="*/ 154 w 154"/>
                <a:gd name="T13" fmla="*/ 0 h 65"/>
                <a:gd name="T14" fmla="*/ 151 w 154"/>
                <a:gd name="T15" fmla="*/ 1 h 65"/>
                <a:gd name="T16" fmla="*/ 151 w 154"/>
                <a:gd name="T17" fmla="*/ 1 h 65"/>
                <a:gd name="T18" fmla="*/ 150 w 154"/>
                <a:gd name="T19" fmla="*/ 2 h 65"/>
                <a:gd name="T20" fmla="*/ 26 w 154"/>
                <a:gd name="T21" fmla="*/ 50 h 65"/>
                <a:gd name="T22" fmla="*/ 26 w 154"/>
                <a:gd name="T23" fmla="*/ 50 h 65"/>
                <a:gd name="T24" fmla="*/ 26 w 154"/>
                <a:gd name="T25" fmla="*/ 51 h 65"/>
                <a:gd name="T26" fmla="*/ 0 w 154"/>
                <a:gd name="T27" fmla="*/ 60 h 65"/>
                <a:gd name="T28" fmla="*/ 3 w 154"/>
                <a:gd name="T29" fmla="*/ 65 h 65"/>
                <a:gd name="T30" fmla="*/ 27 w 154"/>
                <a:gd name="T31" fmla="*/ 55 h 65"/>
                <a:gd name="T32" fmla="*/ 28 w 154"/>
                <a:gd name="T33" fmla="*/ 5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4" h="65">
                  <a:moveTo>
                    <a:pt x="28" y="55"/>
                  </a:moveTo>
                  <a:cubicBezTo>
                    <a:pt x="28" y="55"/>
                    <a:pt x="28" y="55"/>
                    <a:pt x="28" y="55"/>
                  </a:cubicBezTo>
                  <a:cubicBezTo>
                    <a:pt x="152" y="6"/>
                    <a:pt x="152" y="6"/>
                    <a:pt x="152" y="6"/>
                  </a:cubicBezTo>
                  <a:cubicBezTo>
                    <a:pt x="152" y="6"/>
                    <a:pt x="152" y="6"/>
                    <a:pt x="152" y="6"/>
                  </a:cubicBezTo>
                  <a:cubicBezTo>
                    <a:pt x="153" y="6"/>
                    <a:pt x="153" y="6"/>
                    <a:pt x="153" y="6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154" y="4"/>
                    <a:pt x="154" y="2"/>
                    <a:pt x="154" y="0"/>
                  </a:cubicBezTo>
                  <a:cubicBezTo>
                    <a:pt x="151" y="1"/>
                    <a:pt x="151" y="1"/>
                    <a:pt x="151" y="1"/>
                  </a:cubicBezTo>
                  <a:cubicBezTo>
                    <a:pt x="151" y="1"/>
                    <a:pt x="151" y="1"/>
                    <a:pt x="151" y="1"/>
                  </a:cubicBezTo>
                  <a:cubicBezTo>
                    <a:pt x="150" y="2"/>
                    <a:pt x="150" y="2"/>
                    <a:pt x="150" y="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" y="62"/>
                    <a:pt x="2" y="63"/>
                    <a:pt x="3" y="65"/>
                  </a:cubicBezTo>
                  <a:cubicBezTo>
                    <a:pt x="27" y="55"/>
                    <a:pt x="27" y="55"/>
                    <a:pt x="27" y="55"/>
                  </a:cubicBezTo>
                  <a:lnTo>
                    <a:pt x="28" y="55"/>
                  </a:lnTo>
                  <a:close/>
                </a:path>
              </a:pathLst>
            </a:custGeom>
            <a:grpFill/>
            <a:ln w="9525">
              <a:solidFill>
                <a:srgbClr val="F8BAFE">
                  <a:alpha val="12000"/>
                </a:srgb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9" name="Freeform 49"/>
            <p:cNvSpPr/>
            <p:nvPr/>
          </p:nvSpPr>
          <p:spPr bwMode="auto">
            <a:xfrm>
              <a:off x="2833687" y="4562475"/>
              <a:ext cx="266700" cy="101600"/>
            </a:xfrm>
            <a:custGeom>
              <a:avLst/>
              <a:gdLst>
                <a:gd name="T0" fmla="*/ 44 w 44"/>
                <a:gd name="T1" fmla="*/ 0 h 17"/>
                <a:gd name="T2" fmla="*/ 0 w 44"/>
                <a:gd name="T3" fmla="*/ 17 h 17"/>
                <a:gd name="T4" fmla="*/ 44 w 44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17">
                  <a:moveTo>
                    <a:pt x="44" y="0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16" y="16"/>
                    <a:pt x="31" y="9"/>
                    <a:pt x="44" y="0"/>
                  </a:cubicBezTo>
                  <a:close/>
                </a:path>
              </a:pathLst>
            </a:custGeom>
            <a:grpFill/>
            <a:ln w="9525">
              <a:solidFill>
                <a:srgbClr val="F8BAFE">
                  <a:alpha val="12000"/>
                </a:srgb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0" name="Freeform 50"/>
            <p:cNvSpPr/>
            <p:nvPr/>
          </p:nvSpPr>
          <p:spPr bwMode="auto">
            <a:xfrm>
              <a:off x="2557462" y="4332288"/>
              <a:ext cx="704850" cy="296863"/>
            </a:xfrm>
            <a:custGeom>
              <a:avLst/>
              <a:gdLst>
                <a:gd name="T0" fmla="*/ 10 w 117"/>
                <a:gd name="T1" fmla="*/ 48 h 49"/>
                <a:gd name="T2" fmla="*/ 10 w 117"/>
                <a:gd name="T3" fmla="*/ 48 h 49"/>
                <a:gd name="T4" fmla="*/ 115 w 117"/>
                <a:gd name="T5" fmla="*/ 7 h 49"/>
                <a:gd name="T6" fmla="*/ 117 w 117"/>
                <a:gd name="T7" fmla="*/ 0 h 49"/>
                <a:gd name="T8" fmla="*/ 8 w 117"/>
                <a:gd name="T9" fmla="*/ 43 h 49"/>
                <a:gd name="T10" fmla="*/ 8 w 117"/>
                <a:gd name="T11" fmla="*/ 43 h 49"/>
                <a:gd name="T12" fmla="*/ 7 w 117"/>
                <a:gd name="T13" fmla="*/ 43 h 49"/>
                <a:gd name="T14" fmla="*/ 0 w 117"/>
                <a:gd name="T15" fmla="*/ 46 h 49"/>
                <a:gd name="T16" fmla="*/ 6 w 117"/>
                <a:gd name="T17" fmla="*/ 49 h 49"/>
                <a:gd name="T18" fmla="*/ 9 w 117"/>
                <a:gd name="T19" fmla="*/ 48 h 49"/>
                <a:gd name="T20" fmla="*/ 10 w 117"/>
                <a:gd name="T21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7" h="49">
                  <a:moveTo>
                    <a:pt x="10" y="48"/>
                  </a:moveTo>
                  <a:cubicBezTo>
                    <a:pt x="10" y="48"/>
                    <a:pt x="10" y="48"/>
                    <a:pt x="10" y="48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16" y="4"/>
                    <a:pt x="117" y="2"/>
                    <a:pt x="117" y="0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2" y="47"/>
                    <a:pt x="4" y="48"/>
                    <a:pt x="6" y="49"/>
                  </a:cubicBezTo>
                  <a:cubicBezTo>
                    <a:pt x="9" y="48"/>
                    <a:pt x="9" y="48"/>
                    <a:pt x="9" y="48"/>
                  </a:cubicBezTo>
                  <a:lnTo>
                    <a:pt x="10" y="48"/>
                  </a:lnTo>
                  <a:close/>
                </a:path>
              </a:pathLst>
            </a:custGeom>
            <a:grpFill/>
            <a:ln w="9525">
              <a:solidFill>
                <a:srgbClr val="F8BAFE">
                  <a:alpha val="12000"/>
                </a:srgb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1" name="Freeform 51"/>
            <p:cNvSpPr/>
            <p:nvPr/>
          </p:nvSpPr>
          <p:spPr bwMode="auto">
            <a:xfrm>
              <a:off x="2413000" y="4157663"/>
              <a:ext cx="879475" cy="374650"/>
            </a:xfrm>
            <a:custGeom>
              <a:avLst/>
              <a:gdLst>
                <a:gd name="T0" fmla="*/ 24 w 146"/>
                <a:gd name="T1" fmla="*/ 54 h 62"/>
                <a:gd name="T2" fmla="*/ 25 w 146"/>
                <a:gd name="T3" fmla="*/ 53 h 62"/>
                <a:gd name="T4" fmla="*/ 146 w 146"/>
                <a:gd name="T5" fmla="*/ 6 h 62"/>
                <a:gd name="T6" fmla="*/ 146 w 146"/>
                <a:gd name="T7" fmla="*/ 0 h 62"/>
                <a:gd name="T8" fmla="*/ 23 w 146"/>
                <a:gd name="T9" fmla="*/ 49 h 62"/>
                <a:gd name="T10" fmla="*/ 23 w 146"/>
                <a:gd name="T11" fmla="*/ 49 h 62"/>
                <a:gd name="T12" fmla="*/ 22 w 146"/>
                <a:gd name="T13" fmla="*/ 49 h 62"/>
                <a:gd name="T14" fmla="*/ 0 w 146"/>
                <a:gd name="T15" fmla="*/ 58 h 62"/>
                <a:gd name="T16" fmla="*/ 4 w 146"/>
                <a:gd name="T17" fmla="*/ 62 h 62"/>
                <a:gd name="T18" fmla="*/ 24 w 146"/>
                <a:gd name="T19" fmla="*/ 5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6" h="62">
                  <a:moveTo>
                    <a:pt x="24" y="54"/>
                  </a:moveTo>
                  <a:cubicBezTo>
                    <a:pt x="25" y="53"/>
                    <a:pt x="25" y="53"/>
                    <a:pt x="25" y="53"/>
                  </a:cubicBezTo>
                  <a:cubicBezTo>
                    <a:pt x="146" y="6"/>
                    <a:pt x="146" y="6"/>
                    <a:pt x="146" y="6"/>
                  </a:cubicBezTo>
                  <a:cubicBezTo>
                    <a:pt x="146" y="4"/>
                    <a:pt x="146" y="2"/>
                    <a:pt x="146" y="0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2" y="59"/>
                    <a:pt x="3" y="60"/>
                    <a:pt x="4" y="62"/>
                  </a:cubicBezTo>
                  <a:cubicBezTo>
                    <a:pt x="24" y="54"/>
                    <a:pt x="24" y="54"/>
                    <a:pt x="24" y="54"/>
                  </a:cubicBezTo>
                  <a:close/>
                </a:path>
              </a:pathLst>
            </a:custGeom>
            <a:grpFill/>
            <a:ln w="9525">
              <a:solidFill>
                <a:srgbClr val="F8BAFE">
                  <a:alpha val="12000"/>
                </a:srgb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2" name="Freeform 52"/>
            <p:cNvSpPr/>
            <p:nvPr/>
          </p:nvSpPr>
          <p:spPr bwMode="auto">
            <a:xfrm>
              <a:off x="2328862" y="4006850"/>
              <a:ext cx="950913" cy="398463"/>
            </a:xfrm>
            <a:custGeom>
              <a:avLst/>
              <a:gdLst>
                <a:gd name="T0" fmla="*/ 29 w 158"/>
                <a:gd name="T1" fmla="*/ 55 h 66"/>
                <a:gd name="T2" fmla="*/ 30 w 158"/>
                <a:gd name="T3" fmla="*/ 55 h 66"/>
                <a:gd name="T4" fmla="*/ 153 w 158"/>
                <a:gd name="T5" fmla="*/ 7 h 66"/>
                <a:gd name="T6" fmla="*/ 154 w 158"/>
                <a:gd name="T7" fmla="*/ 6 h 66"/>
                <a:gd name="T8" fmla="*/ 154 w 158"/>
                <a:gd name="T9" fmla="*/ 6 h 66"/>
                <a:gd name="T10" fmla="*/ 158 w 158"/>
                <a:gd name="T11" fmla="*/ 5 h 66"/>
                <a:gd name="T12" fmla="*/ 157 w 158"/>
                <a:gd name="T13" fmla="*/ 0 h 66"/>
                <a:gd name="T14" fmla="*/ 152 w 158"/>
                <a:gd name="T15" fmla="*/ 2 h 66"/>
                <a:gd name="T16" fmla="*/ 152 w 158"/>
                <a:gd name="T17" fmla="*/ 2 h 66"/>
                <a:gd name="T18" fmla="*/ 152 w 158"/>
                <a:gd name="T19" fmla="*/ 2 h 66"/>
                <a:gd name="T20" fmla="*/ 28 w 158"/>
                <a:gd name="T21" fmla="*/ 51 h 66"/>
                <a:gd name="T22" fmla="*/ 27 w 158"/>
                <a:gd name="T23" fmla="*/ 51 h 66"/>
                <a:gd name="T24" fmla="*/ 27 w 158"/>
                <a:gd name="T25" fmla="*/ 51 h 66"/>
                <a:gd name="T26" fmla="*/ 0 w 158"/>
                <a:gd name="T27" fmla="*/ 62 h 66"/>
                <a:gd name="T28" fmla="*/ 2 w 158"/>
                <a:gd name="T29" fmla="*/ 66 h 66"/>
                <a:gd name="T30" fmla="*/ 29 w 158"/>
                <a:gd name="T31" fmla="*/ 56 h 66"/>
                <a:gd name="T32" fmla="*/ 29 w 158"/>
                <a:gd name="T33" fmla="*/ 5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8" h="66">
                  <a:moveTo>
                    <a:pt x="29" y="55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153" y="7"/>
                    <a:pt x="153" y="7"/>
                    <a:pt x="153" y="7"/>
                  </a:cubicBezTo>
                  <a:cubicBezTo>
                    <a:pt x="154" y="6"/>
                    <a:pt x="154" y="6"/>
                    <a:pt x="154" y="6"/>
                  </a:cubicBezTo>
                  <a:cubicBezTo>
                    <a:pt x="154" y="6"/>
                    <a:pt x="154" y="6"/>
                    <a:pt x="154" y="6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8" y="3"/>
                    <a:pt x="157" y="2"/>
                    <a:pt x="157" y="0"/>
                  </a:cubicBezTo>
                  <a:cubicBezTo>
                    <a:pt x="152" y="2"/>
                    <a:pt x="152" y="2"/>
                    <a:pt x="152" y="2"/>
                  </a:cubicBezTo>
                  <a:cubicBezTo>
                    <a:pt x="152" y="2"/>
                    <a:pt x="152" y="2"/>
                    <a:pt x="152" y="2"/>
                  </a:cubicBezTo>
                  <a:cubicBezTo>
                    <a:pt x="152" y="2"/>
                    <a:pt x="152" y="2"/>
                    <a:pt x="152" y="2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1" y="63"/>
                    <a:pt x="1" y="65"/>
                    <a:pt x="2" y="66"/>
                  </a:cubicBezTo>
                  <a:cubicBezTo>
                    <a:pt x="29" y="56"/>
                    <a:pt x="29" y="56"/>
                    <a:pt x="29" y="56"/>
                  </a:cubicBezTo>
                  <a:lnTo>
                    <a:pt x="29" y="55"/>
                  </a:lnTo>
                  <a:close/>
                </a:path>
              </a:pathLst>
            </a:custGeom>
            <a:grpFill/>
            <a:ln w="9525">
              <a:solidFill>
                <a:srgbClr val="F8BAFE">
                  <a:alpha val="12000"/>
                </a:srgb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1888229" y="5227239"/>
            <a:ext cx="658284" cy="660400"/>
            <a:chOff x="2641600" y="287338"/>
            <a:chExt cx="493713" cy="495300"/>
          </a:xfrm>
          <a:solidFill>
            <a:schemeClr val="bg1">
              <a:lumMod val="95000"/>
              <a:alpha val="0"/>
            </a:schemeClr>
          </a:solidFill>
        </p:grpSpPr>
        <p:sp>
          <p:nvSpPr>
            <p:cNvPr id="63" name="Freeform 53"/>
            <p:cNvSpPr/>
            <p:nvPr/>
          </p:nvSpPr>
          <p:spPr bwMode="auto">
            <a:xfrm>
              <a:off x="2654300" y="431800"/>
              <a:ext cx="463550" cy="193675"/>
            </a:xfrm>
            <a:custGeom>
              <a:avLst/>
              <a:gdLst>
                <a:gd name="T0" fmla="*/ 14 w 77"/>
                <a:gd name="T1" fmla="*/ 26 h 32"/>
                <a:gd name="T2" fmla="*/ 14 w 77"/>
                <a:gd name="T3" fmla="*/ 26 h 32"/>
                <a:gd name="T4" fmla="*/ 74 w 77"/>
                <a:gd name="T5" fmla="*/ 3 h 32"/>
                <a:gd name="T6" fmla="*/ 74 w 77"/>
                <a:gd name="T7" fmla="*/ 3 h 32"/>
                <a:gd name="T8" fmla="*/ 75 w 77"/>
                <a:gd name="T9" fmla="*/ 3 h 32"/>
                <a:gd name="T10" fmla="*/ 77 w 77"/>
                <a:gd name="T11" fmla="*/ 2 h 32"/>
                <a:gd name="T12" fmla="*/ 76 w 77"/>
                <a:gd name="T13" fmla="*/ 0 h 32"/>
                <a:gd name="T14" fmla="*/ 74 w 77"/>
                <a:gd name="T15" fmla="*/ 0 h 32"/>
                <a:gd name="T16" fmla="*/ 73 w 77"/>
                <a:gd name="T17" fmla="*/ 0 h 32"/>
                <a:gd name="T18" fmla="*/ 73 w 77"/>
                <a:gd name="T19" fmla="*/ 1 h 32"/>
                <a:gd name="T20" fmla="*/ 13 w 77"/>
                <a:gd name="T21" fmla="*/ 24 h 32"/>
                <a:gd name="T22" fmla="*/ 13 w 77"/>
                <a:gd name="T23" fmla="*/ 24 h 32"/>
                <a:gd name="T24" fmla="*/ 13 w 77"/>
                <a:gd name="T25" fmla="*/ 24 h 32"/>
                <a:gd name="T26" fmla="*/ 0 w 77"/>
                <a:gd name="T27" fmla="*/ 29 h 32"/>
                <a:gd name="T28" fmla="*/ 1 w 77"/>
                <a:gd name="T29" fmla="*/ 32 h 32"/>
                <a:gd name="T30" fmla="*/ 14 w 77"/>
                <a:gd name="T31" fmla="*/ 2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7" h="32">
                  <a:moveTo>
                    <a:pt x="14" y="26"/>
                  </a:moveTo>
                  <a:cubicBezTo>
                    <a:pt x="14" y="26"/>
                    <a:pt x="14" y="26"/>
                    <a:pt x="14" y="26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6" y="1"/>
                    <a:pt x="76" y="0"/>
                    <a:pt x="76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0" y="31"/>
                    <a:pt x="1" y="32"/>
                  </a:cubicBezTo>
                  <a:cubicBezTo>
                    <a:pt x="14" y="26"/>
                    <a:pt x="14" y="26"/>
                    <a:pt x="14" y="26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34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4" name="Freeform 54"/>
            <p:cNvSpPr/>
            <p:nvPr/>
          </p:nvSpPr>
          <p:spPr bwMode="auto">
            <a:xfrm>
              <a:off x="2641600" y="365125"/>
              <a:ext cx="433388" cy="187325"/>
            </a:xfrm>
            <a:custGeom>
              <a:avLst/>
              <a:gdLst>
                <a:gd name="T0" fmla="*/ 12 w 72"/>
                <a:gd name="T1" fmla="*/ 26 h 31"/>
                <a:gd name="T2" fmla="*/ 12 w 72"/>
                <a:gd name="T3" fmla="*/ 26 h 31"/>
                <a:gd name="T4" fmla="*/ 72 w 72"/>
                <a:gd name="T5" fmla="*/ 3 h 31"/>
                <a:gd name="T6" fmla="*/ 72 w 72"/>
                <a:gd name="T7" fmla="*/ 2 h 31"/>
                <a:gd name="T8" fmla="*/ 72 w 72"/>
                <a:gd name="T9" fmla="*/ 2 h 31"/>
                <a:gd name="T10" fmla="*/ 72 w 72"/>
                <a:gd name="T11" fmla="*/ 2 h 31"/>
                <a:gd name="T12" fmla="*/ 71 w 72"/>
                <a:gd name="T13" fmla="*/ 0 h 31"/>
                <a:gd name="T14" fmla="*/ 11 w 72"/>
                <a:gd name="T15" fmla="*/ 24 h 31"/>
                <a:gd name="T16" fmla="*/ 11 w 72"/>
                <a:gd name="T17" fmla="*/ 24 h 31"/>
                <a:gd name="T18" fmla="*/ 10 w 72"/>
                <a:gd name="T19" fmla="*/ 24 h 31"/>
                <a:gd name="T20" fmla="*/ 0 w 72"/>
                <a:gd name="T21" fmla="*/ 28 h 31"/>
                <a:gd name="T22" fmla="*/ 0 w 72"/>
                <a:gd name="T23" fmla="*/ 31 h 31"/>
                <a:gd name="T24" fmla="*/ 11 w 72"/>
                <a:gd name="T25" fmla="*/ 26 h 31"/>
                <a:gd name="T26" fmla="*/ 12 w 72"/>
                <a:gd name="T27" fmla="*/ 2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" h="31">
                  <a:moveTo>
                    <a:pt x="12" y="26"/>
                  </a:moveTo>
                  <a:cubicBezTo>
                    <a:pt x="12" y="26"/>
                    <a:pt x="12" y="26"/>
                    <a:pt x="12" y="26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72" y="2"/>
                    <a:pt x="71" y="1"/>
                    <a:pt x="71" y="0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30"/>
                    <a:pt x="0" y="31"/>
                  </a:cubicBezTo>
                  <a:cubicBezTo>
                    <a:pt x="11" y="26"/>
                    <a:pt x="11" y="26"/>
                    <a:pt x="11" y="26"/>
                  </a:cubicBezTo>
                  <a:lnTo>
                    <a:pt x="12" y="26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34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5" name="Freeform 55"/>
            <p:cNvSpPr/>
            <p:nvPr/>
          </p:nvSpPr>
          <p:spPr bwMode="auto">
            <a:xfrm>
              <a:off x="2647950" y="317500"/>
              <a:ext cx="366713" cy="150813"/>
            </a:xfrm>
            <a:custGeom>
              <a:avLst/>
              <a:gdLst>
                <a:gd name="T0" fmla="*/ 6 w 61"/>
                <a:gd name="T1" fmla="*/ 23 h 25"/>
                <a:gd name="T2" fmla="*/ 6 w 61"/>
                <a:gd name="T3" fmla="*/ 23 h 25"/>
                <a:gd name="T4" fmla="*/ 61 w 61"/>
                <a:gd name="T5" fmla="*/ 1 h 25"/>
                <a:gd name="T6" fmla="*/ 58 w 61"/>
                <a:gd name="T7" fmla="*/ 0 h 25"/>
                <a:gd name="T8" fmla="*/ 5 w 61"/>
                <a:gd name="T9" fmla="*/ 21 h 25"/>
                <a:gd name="T10" fmla="*/ 5 w 61"/>
                <a:gd name="T11" fmla="*/ 21 h 25"/>
                <a:gd name="T12" fmla="*/ 5 w 61"/>
                <a:gd name="T13" fmla="*/ 21 h 25"/>
                <a:gd name="T14" fmla="*/ 1 w 61"/>
                <a:gd name="T15" fmla="*/ 22 h 25"/>
                <a:gd name="T16" fmla="*/ 0 w 61"/>
                <a:gd name="T17" fmla="*/ 25 h 25"/>
                <a:gd name="T18" fmla="*/ 6 w 61"/>
                <a:gd name="T19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25">
                  <a:moveTo>
                    <a:pt x="6" y="23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0" y="1"/>
                    <a:pt x="59" y="0"/>
                    <a:pt x="58" y="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3"/>
                    <a:pt x="1" y="24"/>
                    <a:pt x="0" y="25"/>
                  </a:cubicBezTo>
                  <a:cubicBezTo>
                    <a:pt x="6" y="23"/>
                    <a:pt x="6" y="23"/>
                    <a:pt x="6" y="23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34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6" name="Freeform 56"/>
            <p:cNvSpPr/>
            <p:nvPr/>
          </p:nvSpPr>
          <p:spPr bwMode="auto">
            <a:xfrm>
              <a:off x="2708275" y="287338"/>
              <a:ext cx="198438" cy="77788"/>
            </a:xfrm>
            <a:custGeom>
              <a:avLst/>
              <a:gdLst>
                <a:gd name="T0" fmla="*/ 27 w 33"/>
                <a:gd name="T1" fmla="*/ 0 h 13"/>
                <a:gd name="T2" fmla="*/ 26 w 33"/>
                <a:gd name="T3" fmla="*/ 1 h 13"/>
                <a:gd name="T4" fmla="*/ 5 w 33"/>
                <a:gd name="T5" fmla="*/ 9 h 13"/>
                <a:gd name="T6" fmla="*/ 0 w 33"/>
                <a:gd name="T7" fmla="*/ 13 h 13"/>
                <a:gd name="T8" fmla="*/ 33 w 33"/>
                <a:gd name="T9" fmla="*/ 0 h 13"/>
                <a:gd name="T10" fmla="*/ 27 w 33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3">
                  <a:moveTo>
                    <a:pt x="27" y="0"/>
                  </a:moveTo>
                  <a:cubicBezTo>
                    <a:pt x="27" y="0"/>
                    <a:pt x="26" y="0"/>
                    <a:pt x="26" y="1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10"/>
                    <a:pt x="1" y="12"/>
                    <a:pt x="0" y="13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1" y="0"/>
                    <a:pt x="29" y="0"/>
                    <a:pt x="27" y="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34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7" name="Freeform 57"/>
            <p:cNvSpPr/>
            <p:nvPr/>
          </p:nvSpPr>
          <p:spPr bwMode="auto">
            <a:xfrm>
              <a:off x="2641600" y="395288"/>
              <a:ext cx="458788" cy="193675"/>
            </a:xfrm>
            <a:custGeom>
              <a:avLst/>
              <a:gdLst>
                <a:gd name="T0" fmla="*/ 14 w 76"/>
                <a:gd name="T1" fmla="*/ 27 h 32"/>
                <a:gd name="T2" fmla="*/ 14 w 76"/>
                <a:gd name="T3" fmla="*/ 27 h 32"/>
                <a:gd name="T4" fmla="*/ 74 w 76"/>
                <a:gd name="T5" fmla="*/ 3 h 32"/>
                <a:gd name="T6" fmla="*/ 74 w 76"/>
                <a:gd name="T7" fmla="*/ 3 h 32"/>
                <a:gd name="T8" fmla="*/ 74 w 76"/>
                <a:gd name="T9" fmla="*/ 3 h 32"/>
                <a:gd name="T10" fmla="*/ 76 w 76"/>
                <a:gd name="T11" fmla="*/ 2 h 32"/>
                <a:gd name="T12" fmla="*/ 75 w 76"/>
                <a:gd name="T13" fmla="*/ 0 h 32"/>
                <a:gd name="T14" fmla="*/ 73 w 76"/>
                <a:gd name="T15" fmla="*/ 1 h 32"/>
                <a:gd name="T16" fmla="*/ 73 w 76"/>
                <a:gd name="T17" fmla="*/ 1 h 32"/>
                <a:gd name="T18" fmla="*/ 73 w 76"/>
                <a:gd name="T19" fmla="*/ 1 h 32"/>
                <a:gd name="T20" fmla="*/ 13 w 76"/>
                <a:gd name="T21" fmla="*/ 24 h 32"/>
                <a:gd name="T22" fmla="*/ 13 w 76"/>
                <a:gd name="T23" fmla="*/ 25 h 32"/>
                <a:gd name="T24" fmla="*/ 13 w 76"/>
                <a:gd name="T25" fmla="*/ 25 h 32"/>
                <a:gd name="T26" fmla="*/ 0 w 76"/>
                <a:gd name="T27" fmla="*/ 29 h 32"/>
                <a:gd name="T28" fmla="*/ 1 w 76"/>
                <a:gd name="T29" fmla="*/ 32 h 32"/>
                <a:gd name="T30" fmla="*/ 14 w 76"/>
                <a:gd name="T31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6" h="32">
                  <a:moveTo>
                    <a:pt x="14" y="27"/>
                  </a:moveTo>
                  <a:cubicBezTo>
                    <a:pt x="14" y="27"/>
                    <a:pt x="14" y="27"/>
                    <a:pt x="14" y="27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2"/>
                    <a:pt x="75" y="1"/>
                    <a:pt x="75" y="0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" y="30"/>
                    <a:pt x="1" y="31"/>
                    <a:pt x="1" y="32"/>
                  </a:cubicBezTo>
                  <a:cubicBezTo>
                    <a:pt x="14" y="27"/>
                    <a:pt x="14" y="27"/>
                    <a:pt x="14" y="27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34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8" name="Freeform 58"/>
            <p:cNvSpPr/>
            <p:nvPr/>
          </p:nvSpPr>
          <p:spPr bwMode="auto">
            <a:xfrm>
              <a:off x="2641600" y="341313"/>
              <a:ext cx="409575" cy="169863"/>
            </a:xfrm>
            <a:custGeom>
              <a:avLst/>
              <a:gdLst>
                <a:gd name="T0" fmla="*/ 9 w 68"/>
                <a:gd name="T1" fmla="*/ 25 h 28"/>
                <a:gd name="T2" fmla="*/ 10 w 68"/>
                <a:gd name="T3" fmla="*/ 24 h 28"/>
                <a:gd name="T4" fmla="*/ 68 w 68"/>
                <a:gd name="T5" fmla="*/ 2 h 28"/>
                <a:gd name="T6" fmla="*/ 66 w 68"/>
                <a:gd name="T7" fmla="*/ 0 h 28"/>
                <a:gd name="T8" fmla="*/ 9 w 68"/>
                <a:gd name="T9" fmla="*/ 22 h 28"/>
                <a:gd name="T10" fmla="*/ 8 w 68"/>
                <a:gd name="T11" fmla="*/ 22 h 28"/>
                <a:gd name="T12" fmla="*/ 8 w 68"/>
                <a:gd name="T13" fmla="*/ 22 h 28"/>
                <a:gd name="T14" fmla="*/ 0 w 68"/>
                <a:gd name="T15" fmla="*/ 25 h 28"/>
                <a:gd name="T16" fmla="*/ 0 w 68"/>
                <a:gd name="T17" fmla="*/ 28 h 28"/>
                <a:gd name="T18" fmla="*/ 9 w 68"/>
                <a:gd name="T19" fmla="*/ 2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28">
                  <a:moveTo>
                    <a:pt x="9" y="25"/>
                  </a:moveTo>
                  <a:cubicBezTo>
                    <a:pt x="10" y="24"/>
                    <a:pt x="10" y="24"/>
                    <a:pt x="10" y="24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7" y="1"/>
                    <a:pt x="66" y="0"/>
                    <a:pt x="66" y="0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0" y="27"/>
                    <a:pt x="0" y="28"/>
                  </a:cubicBezTo>
                  <a:cubicBezTo>
                    <a:pt x="9" y="25"/>
                    <a:pt x="9" y="25"/>
                    <a:pt x="9" y="25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34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9" name="Freeform 59"/>
            <p:cNvSpPr/>
            <p:nvPr/>
          </p:nvSpPr>
          <p:spPr bwMode="auto">
            <a:xfrm>
              <a:off x="2665412" y="300038"/>
              <a:ext cx="307975" cy="120650"/>
            </a:xfrm>
            <a:custGeom>
              <a:avLst/>
              <a:gdLst>
                <a:gd name="T0" fmla="*/ 1 w 51"/>
                <a:gd name="T1" fmla="*/ 20 h 20"/>
                <a:gd name="T2" fmla="*/ 1 w 51"/>
                <a:gd name="T3" fmla="*/ 20 h 20"/>
                <a:gd name="T4" fmla="*/ 51 w 51"/>
                <a:gd name="T5" fmla="*/ 1 h 20"/>
                <a:gd name="T6" fmla="*/ 47 w 51"/>
                <a:gd name="T7" fmla="*/ 0 h 20"/>
                <a:gd name="T8" fmla="*/ 2 w 51"/>
                <a:gd name="T9" fmla="*/ 17 h 20"/>
                <a:gd name="T10" fmla="*/ 0 w 51"/>
                <a:gd name="T11" fmla="*/ 20 h 20"/>
                <a:gd name="T12" fmla="*/ 1 w 51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20">
                  <a:moveTo>
                    <a:pt x="1" y="20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49" y="0"/>
                    <a:pt x="48" y="0"/>
                    <a:pt x="47" y="0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8"/>
                    <a:pt x="1" y="19"/>
                    <a:pt x="0" y="20"/>
                  </a:cubicBezTo>
                  <a:cubicBezTo>
                    <a:pt x="1" y="20"/>
                    <a:pt x="1" y="20"/>
                    <a:pt x="1" y="2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34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0" name="Freeform 60"/>
            <p:cNvSpPr/>
            <p:nvPr/>
          </p:nvSpPr>
          <p:spPr bwMode="auto">
            <a:xfrm>
              <a:off x="2828925" y="668338"/>
              <a:ext cx="265113" cy="114300"/>
            </a:xfrm>
            <a:custGeom>
              <a:avLst/>
              <a:gdLst>
                <a:gd name="T0" fmla="*/ 4 w 44"/>
                <a:gd name="T1" fmla="*/ 19 h 19"/>
                <a:gd name="T2" fmla="*/ 42 w 44"/>
                <a:gd name="T3" fmla="*/ 4 h 19"/>
                <a:gd name="T4" fmla="*/ 44 w 44"/>
                <a:gd name="T5" fmla="*/ 0 h 19"/>
                <a:gd name="T6" fmla="*/ 0 w 44"/>
                <a:gd name="T7" fmla="*/ 18 h 19"/>
                <a:gd name="T8" fmla="*/ 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" y="19"/>
                  </a:moveTo>
                  <a:cubicBezTo>
                    <a:pt x="42" y="4"/>
                    <a:pt x="42" y="4"/>
                    <a:pt x="42" y="4"/>
                  </a:cubicBezTo>
                  <a:cubicBezTo>
                    <a:pt x="43" y="3"/>
                    <a:pt x="43" y="2"/>
                    <a:pt x="44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3" y="19"/>
                    <a:pt x="4" y="19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34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1" name="Freeform 61"/>
            <p:cNvSpPr/>
            <p:nvPr/>
          </p:nvSpPr>
          <p:spPr bwMode="auto">
            <a:xfrm>
              <a:off x="2738437" y="577850"/>
              <a:ext cx="392113" cy="161925"/>
            </a:xfrm>
            <a:custGeom>
              <a:avLst/>
              <a:gdLst>
                <a:gd name="T0" fmla="*/ 9 w 65"/>
                <a:gd name="T1" fmla="*/ 25 h 27"/>
                <a:gd name="T2" fmla="*/ 9 w 65"/>
                <a:gd name="T3" fmla="*/ 25 h 27"/>
                <a:gd name="T4" fmla="*/ 65 w 65"/>
                <a:gd name="T5" fmla="*/ 3 h 27"/>
                <a:gd name="T6" fmla="*/ 65 w 65"/>
                <a:gd name="T7" fmla="*/ 0 h 27"/>
                <a:gd name="T8" fmla="*/ 8 w 65"/>
                <a:gd name="T9" fmla="*/ 23 h 27"/>
                <a:gd name="T10" fmla="*/ 8 w 65"/>
                <a:gd name="T11" fmla="*/ 23 h 27"/>
                <a:gd name="T12" fmla="*/ 8 w 65"/>
                <a:gd name="T13" fmla="*/ 23 h 27"/>
                <a:gd name="T14" fmla="*/ 0 w 65"/>
                <a:gd name="T15" fmla="*/ 26 h 27"/>
                <a:gd name="T16" fmla="*/ 2 w 65"/>
                <a:gd name="T17" fmla="*/ 27 h 27"/>
                <a:gd name="T18" fmla="*/ 9 w 65"/>
                <a:gd name="T19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27">
                  <a:moveTo>
                    <a:pt x="9" y="25"/>
                  </a:moveTo>
                  <a:cubicBezTo>
                    <a:pt x="9" y="25"/>
                    <a:pt x="9" y="25"/>
                    <a:pt x="9" y="25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5" y="2"/>
                    <a:pt x="65" y="1"/>
                    <a:pt x="65" y="0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" y="26"/>
                    <a:pt x="2" y="27"/>
                    <a:pt x="2" y="27"/>
                  </a:cubicBezTo>
                  <a:cubicBezTo>
                    <a:pt x="9" y="25"/>
                    <a:pt x="9" y="25"/>
                    <a:pt x="9" y="25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34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2" name="Freeform 62"/>
            <p:cNvSpPr/>
            <p:nvPr/>
          </p:nvSpPr>
          <p:spPr bwMode="auto">
            <a:xfrm>
              <a:off x="2684462" y="498475"/>
              <a:ext cx="450850" cy="187325"/>
            </a:xfrm>
            <a:custGeom>
              <a:avLst/>
              <a:gdLst>
                <a:gd name="T0" fmla="*/ 13 w 75"/>
                <a:gd name="T1" fmla="*/ 27 h 31"/>
                <a:gd name="T2" fmla="*/ 14 w 75"/>
                <a:gd name="T3" fmla="*/ 27 h 31"/>
                <a:gd name="T4" fmla="*/ 74 w 75"/>
                <a:gd name="T5" fmla="*/ 3 h 31"/>
                <a:gd name="T6" fmla="*/ 74 w 75"/>
                <a:gd name="T7" fmla="*/ 3 h 31"/>
                <a:gd name="T8" fmla="*/ 74 w 75"/>
                <a:gd name="T9" fmla="*/ 3 h 31"/>
                <a:gd name="T10" fmla="*/ 75 w 75"/>
                <a:gd name="T11" fmla="*/ 3 h 31"/>
                <a:gd name="T12" fmla="*/ 74 w 75"/>
                <a:gd name="T13" fmla="*/ 0 h 31"/>
                <a:gd name="T14" fmla="*/ 73 w 75"/>
                <a:gd name="T15" fmla="*/ 1 h 31"/>
                <a:gd name="T16" fmla="*/ 73 w 75"/>
                <a:gd name="T17" fmla="*/ 1 h 31"/>
                <a:gd name="T18" fmla="*/ 73 w 75"/>
                <a:gd name="T19" fmla="*/ 1 h 31"/>
                <a:gd name="T20" fmla="*/ 13 w 75"/>
                <a:gd name="T21" fmla="*/ 24 h 31"/>
                <a:gd name="T22" fmla="*/ 12 w 75"/>
                <a:gd name="T23" fmla="*/ 24 h 31"/>
                <a:gd name="T24" fmla="*/ 12 w 75"/>
                <a:gd name="T25" fmla="*/ 24 h 31"/>
                <a:gd name="T26" fmla="*/ 0 w 75"/>
                <a:gd name="T27" fmla="*/ 29 h 31"/>
                <a:gd name="T28" fmla="*/ 1 w 75"/>
                <a:gd name="T29" fmla="*/ 31 h 31"/>
                <a:gd name="T30" fmla="*/ 13 w 75"/>
                <a:gd name="T31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31">
                  <a:moveTo>
                    <a:pt x="13" y="27"/>
                  </a:moveTo>
                  <a:cubicBezTo>
                    <a:pt x="14" y="27"/>
                    <a:pt x="14" y="27"/>
                    <a:pt x="14" y="27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5" y="2"/>
                    <a:pt x="74" y="1"/>
                    <a:pt x="74" y="0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1" y="31"/>
                    <a:pt x="1" y="31"/>
                  </a:cubicBezTo>
                  <a:cubicBezTo>
                    <a:pt x="13" y="27"/>
                    <a:pt x="13" y="27"/>
                    <a:pt x="13" y="27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34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3" name="Freeform 63"/>
            <p:cNvSpPr/>
            <p:nvPr/>
          </p:nvSpPr>
          <p:spPr bwMode="auto">
            <a:xfrm>
              <a:off x="2913062" y="733425"/>
              <a:ext cx="127000" cy="49213"/>
            </a:xfrm>
            <a:custGeom>
              <a:avLst/>
              <a:gdLst>
                <a:gd name="T0" fmla="*/ 21 w 21"/>
                <a:gd name="T1" fmla="*/ 0 h 8"/>
                <a:gd name="T2" fmla="*/ 0 w 21"/>
                <a:gd name="T3" fmla="*/ 8 h 8"/>
                <a:gd name="T4" fmla="*/ 21 w 21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8">
                  <a:moveTo>
                    <a:pt x="21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8" y="7"/>
                    <a:pt x="15" y="4"/>
                    <a:pt x="21" y="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34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4" name="Freeform 64"/>
            <p:cNvSpPr/>
            <p:nvPr/>
          </p:nvSpPr>
          <p:spPr bwMode="auto">
            <a:xfrm>
              <a:off x="2773362" y="619125"/>
              <a:ext cx="344488" cy="144463"/>
            </a:xfrm>
            <a:custGeom>
              <a:avLst/>
              <a:gdLst>
                <a:gd name="T0" fmla="*/ 5 w 57"/>
                <a:gd name="T1" fmla="*/ 24 h 24"/>
                <a:gd name="T2" fmla="*/ 5 w 57"/>
                <a:gd name="T3" fmla="*/ 23 h 24"/>
                <a:gd name="T4" fmla="*/ 56 w 57"/>
                <a:gd name="T5" fmla="*/ 3 h 24"/>
                <a:gd name="T6" fmla="*/ 57 w 57"/>
                <a:gd name="T7" fmla="*/ 0 h 24"/>
                <a:gd name="T8" fmla="*/ 4 w 57"/>
                <a:gd name="T9" fmla="*/ 21 h 24"/>
                <a:gd name="T10" fmla="*/ 4 w 57"/>
                <a:gd name="T11" fmla="*/ 21 h 24"/>
                <a:gd name="T12" fmla="*/ 4 w 57"/>
                <a:gd name="T13" fmla="*/ 21 h 24"/>
                <a:gd name="T14" fmla="*/ 0 w 57"/>
                <a:gd name="T15" fmla="*/ 23 h 24"/>
                <a:gd name="T16" fmla="*/ 3 w 57"/>
                <a:gd name="T17" fmla="*/ 24 h 24"/>
                <a:gd name="T18" fmla="*/ 5 w 57"/>
                <a:gd name="T1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24">
                  <a:moveTo>
                    <a:pt x="5" y="24"/>
                  </a:moveTo>
                  <a:cubicBezTo>
                    <a:pt x="5" y="23"/>
                    <a:pt x="5" y="23"/>
                    <a:pt x="5" y="2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6" y="2"/>
                    <a:pt x="57" y="1"/>
                    <a:pt x="57" y="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4"/>
                    <a:pt x="3" y="24"/>
                  </a:cubicBezTo>
                  <a:cubicBezTo>
                    <a:pt x="5" y="24"/>
                    <a:pt x="5" y="24"/>
                    <a:pt x="5" y="24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34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5" name="Freeform 65"/>
            <p:cNvSpPr/>
            <p:nvPr/>
          </p:nvSpPr>
          <p:spPr bwMode="auto">
            <a:xfrm>
              <a:off x="2708275" y="534988"/>
              <a:ext cx="427038" cy="180975"/>
            </a:xfrm>
            <a:custGeom>
              <a:avLst/>
              <a:gdLst>
                <a:gd name="T0" fmla="*/ 12 w 71"/>
                <a:gd name="T1" fmla="*/ 26 h 30"/>
                <a:gd name="T2" fmla="*/ 12 w 71"/>
                <a:gd name="T3" fmla="*/ 26 h 30"/>
                <a:gd name="T4" fmla="*/ 71 w 71"/>
                <a:gd name="T5" fmla="*/ 3 h 30"/>
                <a:gd name="T6" fmla="*/ 71 w 71"/>
                <a:gd name="T7" fmla="*/ 0 h 30"/>
                <a:gd name="T8" fmla="*/ 11 w 71"/>
                <a:gd name="T9" fmla="*/ 24 h 30"/>
                <a:gd name="T10" fmla="*/ 11 w 71"/>
                <a:gd name="T11" fmla="*/ 24 h 30"/>
                <a:gd name="T12" fmla="*/ 10 w 71"/>
                <a:gd name="T13" fmla="*/ 24 h 30"/>
                <a:gd name="T14" fmla="*/ 0 w 71"/>
                <a:gd name="T15" fmla="*/ 28 h 30"/>
                <a:gd name="T16" fmla="*/ 2 w 71"/>
                <a:gd name="T17" fmla="*/ 30 h 30"/>
                <a:gd name="T18" fmla="*/ 11 w 71"/>
                <a:gd name="T19" fmla="*/ 26 h 30"/>
                <a:gd name="T20" fmla="*/ 12 w 71"/>
                <a:gd name="T21" fmla="*/ 2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30">
                  <a:moveTo>
                    <a:pt x="12" y="26"/>
                  </a:moveTo>
                  <a:cubicBezTo>
                    <a:pt x="12" y="26"/>
                    <a:pt x="12" y="26"/>
                    <a:pt x="12" y="26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1" y="2"/>
                    <a:pt x="71" y="1"/>
                    <a:pt x="71" y="0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" y="29"/>
                    <a:pt x="1" y="30"/>
                    <a:pt x="2" y="30"/>
                  </a:cubicBezTo>
                  <a:cubicBezTo>
                    <a:pt x="11" y="26"/>
                    <a:pt x="11" y="26"/>
                    <a:pt x="11" y="26"/>
                  </a:cubicBezTo>
                  <a:lnTo>
                    <a:pt x="12" y="26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34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6" name="Freeform 66"/>
            <p:cNvSpPr/>
            <p:nvPr/>
          </p:nvSpPr>
          <p:spPr bwMode="auto">
            <a:xfrm>
              <a:off x="2665412" y="461963"/>
              <a:ext cx="465138" cy="193675"/>
            </a:xfrm>
            <a:custGeom>
              <a:avLst/>
              <a:gdLst>
                <a:gd name="T0" fmla="*/ 14 w 77"/>
                <a:gd name="T1" fmla="*/ 27 h 32"/>
                <a:gd name="T2" fmla="*/ 14 w 77"/>
                <a:gd name="T3" fmla="*/ 27 h 32"/>
                <a:gd name="T4" fmla="*/ 74 w 77"/>
                <a:gd name="T5" fmla="*/ 3 h 32"/>
                <a:gd name="T6" fmla="*/ 75 w 77"/>
                <a:gd name="T7" fmla="*/ 3 h 32"/>
                <a:gd name="T8" fmla="*/ 75 w 77"/>
                <a:gd name="T9" fmla="*/ 3 h 32"/>
                <a:gd name="T10" fmla="*/ 77 w 77"/>
                <a:gd name="T11" fmla="*/ 3 h 32"/>
                <a:gd name="T12" fmla="*/ 76 w 77"/>
                <a:gd name="T13" fmla="*/ 0 h 32"/>
                <a:gd name="T14" fmla="*/ 74 w 77"/>
                <a:gd name="T15" fmla="*/ 1 h 32"/>
                <a:gd name="T16" fmla="*/ 74 w 77"/>
                <a:gd name="T17" fmla="*/ 1 h 32"/>
                <a:gd name="T18" fmla="*/ 73 w 77"/>
                <a:gd name="T19" fmla="*/ 1 h 32"/>
                <a:gd name="T20" fmla="*/ 13 w 77"/>
                <a:gd name="T21" fmla="*/ 25 h 32"/>
                <a:gd name="T22" fmla="*/ 13 w 77"/>
                <a:gd name="T23" fmla="*/ 25 h 32"/>
                <a:gd name="T24" fmla="*/ 13 w 77"/>
                <a:gd name="T25" fmla="*/ 25 h 32"/>
                <a:gd name="T26" fmla="*/ 0 w 77"/>
                <a:gd name="T27" fmla="*/ 30 h 32"/>
                <a:gd name="T28" fmla="*/ 1 w 77"/>
                <a:gd name="T29" fmla="*/ 32 h 32"/>
                <a:gd name="T30" fmla="*/ 14 w 77"/>
                <a:gd name="T31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7" h="32">
                  <a:moveTo>
                    <a:pt x="14" y="27"/>
                  </a:moveTo>
                  <a:cubicBezTo>
                    <a:pt x="14" y="27"/>
                    <a:pt x="14" y="27"/>
                    <a:pt x="14" y="27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6" y="2"/>
                    <a:pt x="76" y="1"/>
                    <a:pt x="76" y="0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1"/>
                    <a:pt x="1" y="31"/>
                    <a:pt x="1" y="32"/>
                  </a:cubicBezTo>
                  <a:cubicBezTo>
                    <a:pt x="14" y="27"/>
                    <a:pt x="14" y="27"/>
                    <a:pt x="14" y="27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34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1272453" y="5992929"/>
            <a:ext cx="795867" cy="795868"/>
            <a:chOff x="447675" y="2901950"/>
            <a:chExt cx="596900" cy="596901"/>
          </a:xfrm>
          <a:solidFill>
            <a:srgbClr val="5BC4E3">
              <a:alpha val="52000"/>
            </a:srgbClr>
          </a:solidFill>
        </p:grpSpPr>
        <p:sp>
          <p:nvSpPr>
            <p:cNvPr id="91" name="Freeform 81"/>
            <p:cNvSpPr/>
            <p:nvPr/>
          </p:nvSpPr>
          <p:spPr bwMode="auto">
            <a:xfrm>
              <a:off x="465137" y="3070225"/>
              <a:ext cx="555625" cy="236538"/>
            </a:xfrm>
            <a:custGeom>
              <a:avLst/>
              <a:gdLst>
                <a:gd name="T0" fmla="*/ 17 w 92"/>
                <a:gd name="T1" fmla="*/ 32 h 39"/>
                <a:gd name="T2" fmla="*/ 17 w 92"/>
                <a:gd name="T3" fmla="*/ 32 h 39"/>
                <a:gd name="T4" fmla="*/ 89 w 92"/>
                <a:gd name="T5" fmla="*/ 4 h 39"/>
                <a:gd name="T6" fmla="*/ 90 w 92"/>
                <a:gd name="T7" fmla="*/ 4 h 39"/>
                <a:gd name="T8" fmla="*/ 90 w 92"/>
                <a:gd name="T9" fmla="*/ 4 h 39"/>
                <a:gd name="T10" fmla="*/ 92 w 92"/>
                <a:gd name="T11" fmla="*/ 3 h 39"/>
                <a:gd name="T12" fmla="*/ 91 w 92"/>
                <a:gd name="T13" fmla="*/ 0 h 39"/>
                <a:gd name="T14" fmla="*/ 89 w 92"/>
                <a:gd name="T15" fmla="*/ 1 h 39"/>
                <a:gd name="T16" fmla="*/ 89 w 92"/>
                <a:gd name="T17" fmla="*/ 1 h 39"/>
                <a:gd name="T18" fmla="*/ 88 w 92"/>
                <a:gd name="T19" fmla="*/ 1 h 39"/>
                <a:gd name="T20" fmla="*/ 16 w 92"/>
                <a:gd name="T21" fmla="*/ 30 h 39"/>
                <a:gd name="T22" fmla="*/ 16 w 92"/>
                <a:gd name="T23" fmla="*/ 30 h 39"/>
                <a:gd name="T24" fmla="*/ 15 w 92"/>
                <a:gd name="T25" fmla="*/ 30 h 39"/>
                <a:gd name="T26" fmla="*/ 0 w 92"/>
                <a:gd name="T27" fmla="*/ 36 h 39"/>
                <a:gd name="T28" fmla="*/ 1 w 92"/>
                <a:gd name="T29" fmla="*/ 39 h 39"/>
                <a:gd name="T30" fmla="*/ 17 w 92"/>
                <a:gd name="T31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2" h="39">
                  <a:moveTo>
                    <a:pt x="17" y="32"/>
                  </a:moveTo>
                  <a:cubicBezTo>
                    <a:pt x="17" y="32"/>
                    <a:pt x="17" y="32"/>
                    <a:pt x="17" y="32"/>
                  </a:cubicBezTo>
                  <a:cubicBezTo>
                    <a:pt x="89" y="4"/>
                    <a:pt x="89" y="4"/>
                    <a:pt x="89" y="4"/>
                  </a:cubicBezTo>
                  <a:cubicBezTo>
                    <a:pt x="90" y="4"/>
                    <a:pt x="90" y="4"/>
                    <a:pt x="90" y="4"/>
                  </a:cubicBezTo>
                  <a:cubicBezTo>
                    <a:pt x="90" y="4"/>
                    <a:pt x="90" y="4"/>
                    <a:pt x="90" y="4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92" y="2"/>
                    <a:pt x="92" y="1"/>
                    <a:pt x="91" y="0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8" y="1"/>
                    <a:pt x="88" y="1"/>
                    <a:pt x="88" y="1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7"/>
                    <a:pt x="0" y="38"/>
                    <a:pt x="1" y="39"/>
                  </a:cubicBezTo>
                  <a:cubicBezTo>
                    <a:pt x="17" y="32"/>
                    <a:pt x="17" y="32"/>
                    <a:pt x="17" y="32"/>
                  </a:cubicBezTo>
                  <a:close/>
                </a:path>
              </a:pathLst>
            </a:custGeom>
            <a:grpFill/>
            <a:ln w="9525">
              <a:solidFill>
                <a:srgbClr val="5BC4E3">
                  <a:alpha val="47000"/>
                </a:srgb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2" name="Freeform 82"/>
            <p:cNvSpPr/>
            <p:nvPr/>
          </p:nvSpPr>
          <p:spPr bwMode="auto">
            <a:xfrm>
              <a:off x="447675" y="2998788"/>
              <a:ext cx="530225" cy="217488"/>
            </a:xfrm>
            <a:custGeom>
              <a:avLst/>
              <a:gdLst>
                <a:gd name="T0" fmla="*/ 14 w 88"/>
                <a:gd name="T1" fmla="*/ 31 h 36"/>
                <a:gd name="T2" fmla="*/ 15 w 88"/>
                <a:gd name="T3" fmla="*/ 31 h 36"/>
                <a:gd name="T4" fmla="*/ 87 w 88"/>
                <a:gd name="T5" fmla="*/ 2 h 36"/>
                <a:gd name="T6" fmla="*/ 87 w 88"/>
                <a:gd name="T7" fmla="*/ 2 h 36"/>
                <a:gd name="T8" fmla="*/ 88 w 88"/>
                <a:gd name="T9" fmla="*/ 2 h 36"/>
                <a:gd name="T10" fmla="*/ 88 w 88"/>
                <a:gd name="T11" fmla="*/ 2 h 36"/>
                <a:gd name="T12" fmla="*/ 86 w 88"/>
                <a:gd name="T13" fmla="*/ 0 h 36"/>
                <a:gd name="T14" fmla="*/ 14 w 88"/>
                <a:gd name="T15" fmla="*/ 28 h 36"/>
                <a:gd name="T16" fmla="*/ 13 w 88"/>
                <a:gd name="T17" fmla="*/ 28 h 36"/>
                <a:gd name="T18" fmla="*/ 13 w 88"/>
                <a:gd name="T19" fmla="*/ 28 h 36"/>
                <a:gd name="T20" fmla="*/ 0 w 88"/>
                <a:gd name="T21" fmla="*/ 33 h 36"/>
                <a:gd name="T22" fmla="*/ 1 w 88"/>
                <a:gd name="T23" fmla="*/ 36 h 36"/>
                <a:gd name="T24" fmla="*/ 14 w 88"/>
                <a:gd name="T25" fmla="*/ 3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36">
                  <a:moveTo>
                    <a:pt x="14" y="31"/>
                  </a:moveTo>
                  <a:cubicBezTo>
                    <a:pt x="15" y="31"/>
                    <a:pt x="15" y="31"/>
                    <a:pt x="15" y="31"/>
                  </a:cubicBezTo>
                  <a:cubicBezTo>
                    <a:pt x="87" y="2"/>
                    <a:pt x="87" y="2"/>
                    <a:pt x="87" y="2"/>
                  </a:cubicBezTo>
                  <a:cubicBezTo>
                    <a:pt x="87" y="2"/>
                    <a:pt x="87" y="2"/>
                    <a:pt x="87" y="2"/>
                  </a:cubicBezTo>
                  <a:cubicBezTo>
                    <a:pt x="88" y="2"/>
                    <a:pt x="88" y="2"/>
                    <a:pt x="88" y="2"/>
                  </a:cubicBezTo>
                  <a:cubicBezTo>
                    <a:pt x="88" y="2"/>
                    <a:pt x="88" y="2"/>
                    <a:pt x="88" y="2"/>
                  </a:cubicBezTo>
                  <a:cubicBezTo>
                    <a:pt x="87" y="1"/>
                    <a:pt x="87" y="0"/>
                    <a:pt x="86" y="0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4"/>
                    <a:pt x="0" y="35"/>
                    <a:pt x="1" y="36"/>
                  </a:cubicBezTo>
                  <a:cubicBezTo>
                    <a:pt x="14" y="31"/>
                    <a:pt x="14" y="31"/>
                    <a:pt x="14" y="31"/>
                  </a:cubicBezTo>
                  <a:close/>
                </a:path>
              </a:pathLst>
            </a:custGeom>
            <a:grpFill/>
            <a:ln w="9525">
              <a:solidFill>
                <a:srgbClr val="5BC4E3">
                  <a:alpha val="47000"/>
                </a:srgb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3" name="Freeform 83"/>
            <p:cNvSpPr/>
            <p:nvPr/>
          </p:nvSpPr>
          <p:spPr bwMode="auto">
            <a:xfrm>
              <a:off x="458787" y="2932113"/>
              <a:ext cx="441325" cy="187325"/>
            </a:xfrm>
            <a:custGeom>
              <a:avLst/>
              <a:gdLst>
                <a:gd name="T0" fmla="*/ 7 w 73"/>
                <a:gd name="T1" fmla="*/ 28 h 31"/>
                <a:gd name="T2" fmla="*/ 7 w 73"/>
                <a:gd name="T3" fmla="*/ 28 h 31"/>
                <a:gd name="T4" fmla="*/ 73 w 73"/>
                <a:gd name="T5" fmla="*/ 2 h 31"/>
                <a:gd name="T6" fmla="*/ 70 w 73"/>
                <a:gd name="T7" fmla="*/ 0 h 31"/>
                <a:gd name="T8" fmla="*/ 6 w 73"/>
                <a:gd name="T9" fmla="*/ 25 h 31"/>
                <a:gd name="T10" fmla="*/ 6 w 73"/>
                <a:gd name="T11" fmla="*/ 26 h 31"/>
                <a:gd name="T12" fmla="*/ 6 w 73"/>
                <a:gd name="T13" fmla="*/ 26 h 31"/>
                <a:gd name="T14" fmla="*/ 1 w 73"/>
                <a:gd name="T15" fmla="*/ 27 h 31"/>
                <a:gd name="T16" fmla="*/ 0 w 73"/>
                <a:gd name="T17" fmla="*/ 31 h 31"/>
                <a:gd name="T18" fmla="*/ 7 w 73"/>
                <a:gd name="T19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" h="31">
                  <a:moveTo>
                    <a:pt x="7" y="28"/>
                  </a:moveTo>
                  <a:cubicBezTo>
                    <a:pt x="7" y="28"/>
                    <a:pt x="7" y="28"/>
                    <a:pt x="7" y="28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72" y="2"/>
                    <a:pt x="71" y="1"/>
                    <a:pt x="70" y="0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9"/>
                    <a:pt x="1" y="30"/>
                    <a:pt x="0" y="31"/>
                  </a:cubicBezTo>
                  <a:cubicBezTo>
                    <a:pt x="7" y="28"/>
                    <a:pt x="7" y="28"/>
                    <a:pt x="7" y="28"/>
                  </a:cubicBezTo>
                  <a:close/>
                </a:path>
              </a:pathLst>
            </a:custGeom>
            <a:grpFill/>
            <a:ln w="9525">
              <a:solidFill>
                <a:srgbClr val="5BC4E3">
                  <a:alpha val="47000"/>
                </a:srgb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4" name="Freeform 84"/>
            <p:cNvSpPr/>
            <p:nvPr/>
          </p:nvSpPr>
          <p:spPr bwMode="auto">
            <a:xfrm>
              <a:off x="531812" y="2901950"/>
              <a:ext cx="241300" cy="96838"/>
            </a:xfrm>
            <a:custGeom>
              <a:avLst/>
              <a:gdLst>
                <a:gd name="T0" fmla="*/ 32 w 40"/>
                <a:gd name="T1" fmla="*/ 0 h 16"/>
                <a:gd name="T2" fmla="*/ 31 w 40"/>
                <a:gd name="T3" fmla="*/ 0 h 16"/>
                <a:gd name="T4" fmla="*/ 6 w 40"/>
                <a:gd name="T5" fmla="*/ 10 h 16"/>
                <a:gd name="T6" fmla="*/ 0 w 40"/>
                <a:gd name="T7" fmla="*/ 16 h 16"/>
                <a:gd name="T8" fmla="*/ 40 w 40"/>
                <a:gd name="T9" fmla="*/ 0 h 16"/>
                <a:gd name="T10" fmla="*/ 32 w 4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6">
                  <a:moveTo>
                    <a:pt x="32" y="0"/>
                  </a:moveTo>
                  <a:cubicBezTo>
                    <a:pt x="32" y="0"/>
                    <a:pt x="32" y="0"/>
                    <a:pt x="31" y="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3" y="12"/>
                    <a:pt x="1" y="14"/>
                    <a:pt x="0" y="1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7" y="0"/>
                    <a:pt x="35" y="0"/>
                    <a:pt x="32" y="0"/>
                  </a:cubicBezTo>
                  <a:close/>
                </a:path>
              </a:pathLst>
            </a:custGeom>
            <a:grpFill/>
            <a:ln w="9525">
              <a:solidFill>
                <a:srgbClr val="5BC4E3">
                  <a:alpha val="47000"/>
                </a:srgb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5" name="Freeform 85"/>
            <p:cNvSpPr/>
            <p:nvPr/>
          </p:nvSpPr>
          <p:spPr bwMode="auto">
            <a:xfrm>
              <a:off x="454025" y="3033713"/>
              <a:ext cx="547688" cy="230188"/>
            </a:xfrm>
            <a:custGeom>
              <a:avLst/>
              <a:gdLst>
                <a:gd name="T0" fmla="*/ 16 w 91"/>
                <a:gd name="T1" fmla="*/ 32 h 38"/>
                <a:gd name="T2" fmla="*/ 16 w 91"/>
                <a:gd name="T3" fmla="*/ 32 h 38"/>
                <a:gd name="T4" fmla="*/ 89 w 91"/>
                <a:gd name="T5" fmla="*/ 3 h 38"/>
                <a:gd name="T6" fmla="*/ 89 w 91"/>
                <a:gd name="T7" fmla="*/ 3 h 38"/>
                <a:gd name="T8" fmla="*/ 89 w 91"/>
                <a:gd name="T9" fmla="*/ 3 h 38"/>
                <a:gd name="T10" fmla="*/ 91 w 91"/>
                <a:gd name="T11" fmla="*/ 2 h 38"/>
                <a:gd name="T12" fmla="*/ 90 w 91"/>
                <a:gd name="T13" fmla="*/ 0 h 38"/>
                <a:gd name="T14" fmla="*/ 88 w 91"/>
                <a:gd name="T15" fmla="*/ 0 h 38"/>
                <a:gd name="T16" fmla="*/ 88 w 91"/>
                <a:gd name="T17" fmla="*/ 0 h 38"/>
                <a:gd name="T18" fmla="*/ 88 w 91"/>
                <a:gd name="T19" fmla="*/ 0 h 38"/>
                <a:gd name="T20" fmla="*/ 15 w 91"/>
                <a:gd name="T21" fmla="*/ 29 h 38"/>
                <a:gd name="T22" fmla="*/ 15 w 91"/>
                <a:gd name="T23" fmla="*/ 29 h 38"/>
                <a:gd name="T24" fmla="*/ 15 w 91"/>
                <a:gd name="T25" fmla="*/ 29 h 38"/>
                <a:gd name="T26" fmla="*/ 0 w 91"/>
                <a:gd name="T27" fmla="*/ 35 h 38"/>
                <a:gd name="T28" fmla="*/ 1 w 91"/>
                <a:gd name="T29" fmla="*/ 38 h 38"/>
                <a:gd name="T30" fmla="*/ 16 w 91"/>
                <a:gd name="T31" fmla="*/ 3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1" h="38">
                  <a:moveTo>
                    <a:pt x="16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89" y="3"/>
                    <a:pt x="89" y="3"/>
                    <a:pt x="89" y="3"/>
                  </a:cubicBezTo>
                  <a:cubicBezTo>
                    <a:pt x="89" y="3"/>
                    <a:pt x="89" y="3"/>
                    <a:pt x="89" y="3"/>
                  </a:cubicBezTo>
                  <a:cubicBezTo>
                    <a:pt x="89" y="3"/>
                    <a:pt x="89" y="3"/>
                    <a:pt x="89" y="3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91" y="1"/>
                    <a:pt x="90" y="0"/>
                    <a:pt x="90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6"/>
                    <a:pt x="0" y="37"/>
                    <a:pt x="1" y="38"/>
                  </a:cubicBezTo>
                  <a:cubicBezTo>
                    <a:pt x="16" y="32"/>
                    <a:pt x="16" y="32"/>
                    <a:pt x="16" y="32"/>
                  </a:cubicBezTo>
                  <a:close/>
                </a:path>
              </a:pathLst>
            </a:custGeom>
            <a:grpFill/>
            <a:ln w="9525">
              <a:solidFill>
                <a:srgbClr val="5BC4E3">
                  <a:alpha val="47000"/>
                </a:srgb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6" name="Freeform 86"/>
            <p:cNvSpPr/>
            <p:nvPr/>
          </p:nvSpPr>
          <p:spPr bwMode="auto">
            <a:xfrm>
              <a:off x="454025" y="2962275"/>
              <a:ext cx="487363" cy="204788"/>
            </a:xfrm>
            <a:custGeom>
              <a:avLst/>
              <a:gdLst>
                <a:gd name="T0" fmla="*/ 11 w 81"/>
                <a:gd name="T1" fmla="*/ 30 h 34"/>
                <a:gd name="T2" fmla="*/ 11 w 81"/>
                <a:gd name="T3" fmla="*/ 30 h 34"/>
                <a:gd name="T4" fmla="*/ 81 w 81"/>
                <a:gd name="T5" fmla="*/ 2 h 34"/>
                <a:gd name="T6" fmla="*/ 79 w 81"/>
                <a:gd name="T7" fmla="*/ 0 h 34"/>
                <a:gd name="T8" fmla="*/ 10 w 81"/>
                <a:gd name="T9" fmla="*/ 27 h 34"/>
                <a:gd name="T10" fmla="*/ 10 w 81"/>
                <a:gd name="T11" fmla="*/ 27 h 34"/>
                <a:gd name="T12" fmla="*/ 9 w 81"/>
                <a:gd name="T13" fmla="*/ 27 h 34"/>
                <a:gd name="T14" fmla="*/ 0 w 81"/>
                <a:gd name="T15" fmla="*/ 31 h 34"/>
                <a:gd name="T16" fmla="*/ 0 w 81"/>
                <a:gd name="T17" fmla="*/ 34 h 34"/>
                <a:gd name="T18" fmla="*/ 11 w 81"/>
                <a:gd name="T19" fmla="*/ 3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34">
                  <a:moveTo>
                    <a:pt x="11" y="30"/>
                  </a:moveTo>
                  <a:cubicBezTo>
                    <a:pt x="11" y="30"/>
                    <a:pt x="11" y="30"/>
                    <a:pt x="11" y="30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81" y="2"/>
                    <a:pt x="80" y="1"/>
                    <a:pt x="79" y="0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" y="30"/>
                    <a:pt x="11" y="30"/>
                    <a:pt x="11" y="30"/>
                  </a:cubicBezTo>
                  <a:close/>
                </a:path>
              </a:pathLst>
            </a:custGeom>
            <a:grpFill/>
            <a:ln w="9525">
              <a:solidFill>
                <a:srgbClr val="5BC4E3">
                  <a:alpha val="47000"/>
                </a:srgb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7" name="Freeform 87"/>
            <p:cNvSpPr/>
            <p:nvPr/>
          </p:nvSpPr>
          <p:spPr bwMode="auto">
            <a:xfrm>
              <a:off x="484187" y="2913063"/>
              <a:ext cx="360363" cy="152400"/>
            </a:xfrm>
            <a:custGeom>
              <a:avLst/>
              <a:gdLst>
                <a:gd name="T0" fmla="*/ 0 w 60"/>
                <a:gd name="T1" fmla="*/ 25 h 25"/>
                <a:gd name="T2" fmla="*/ 1 w 60"/>
                <a:gd name="T3" fmla="*/ 24 h 25"/>
                <a:gd name="T4" fmla="*/ 60 w 60"/>
                <a:gd name="T5" fmla="*/ 1 h 25"/>
                <a:gd name="T6" fmla="*/ 56 w 60"/>
                <a:gd name="T7" fmla="*/ 0 h 25"/>
                <a:gd name="T8" fmla="*/ 2 w 60"/>
                <a:gd name="T9" fmla="*/ 21 h 25"/>
                <a:gd name="T10" fmla="*/ 0 w 60"/>
                <a:gd name="T11" fmla="*/ 25 h 25"/>
                <a:gd name="T12" fmla="*/ 0 w 60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25">
                  <a:moveTo>
                    <a:pt x="0" y="25"/>
                  </a:moveTo>
                  <a:cubicBezTo>
                    <a:pt x="1" y="24"/>
                    <a:pt x="1" y="24"/>
                    <a:pt x="1" y="24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59" y="0"/>
                    <a:pt x="58" y="0"/>
                    <a:pt x="56" y="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2"/>
                    <a:pt x="1" y="23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</a:path>
              </a:pathLst>
            </a:custGeom>
            <a:grpFill/>
            <a:ln w="9525">
              <a:solidFill>
                <a:srgbClr val="5BC4E3">
                  <a:alpha val="47000"/>
                </a:srgb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8" name="Freeform 88"/>
            <p:cNvSpPr/>
            <p:nvPr/>
          </p:nvSpPr>
          <p:spPr bwMode="auto">
            <a:xfrm>
              <a:off x="676275" y="3360738"/>
              <a:ext cx="319088" cy="133350"/>
            </a:xfrm>
            <a:custGeom>
              <a:avLst/>
              <a:gdLst>
                <a:gd name="T0" fmla="*/ 5 w 53"/>
                <a:gd name="T1" fmla="*/ 22 h 22"/>
                <a:gd name="T2" fmla="*/ 50 w 53"/>
                <a:gd name="T3" fmla="*/ 5 h 22"/>
                <a:gd name="T4" fmla="*/ 53 w 53"/>
                <a:gd name="T5" fmla="*/ 0 h 22"/>
                <a:gd name="T6" fmla="*/ 0 w 53"/>
                <a:gd name="T7" fmla="*/ 21 h 22"/>
                <a:gd name="T8" fmla="*/ 5 w 53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2">
                  <a:moveTo>
                    <a:pt x="5" y="22"/>
                  </a:moveTo>
                  <a:cubicBezTo>
                    <a:pt x="50" y="5"/>
                    <a:pt x="50" y="5"/>
                    <a:pt x="50" y="5"/>
                  </a:cubicBezTo>
                  <a:cubicBezTo>
                    <a:pt x="51" y="3"/>
                    <a:pt x="52" y="2"/>
                    <a:pt x="53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2"/>
                    <a:pt x="3" y="22"/>
                    <a:pt x="5" y="22"/>
                  </a:cubicBezTo>
                  <a:close/>
                </a:path>
              </a:pathLst>
            </a:custGeom>
            <a:grpFill/>
            <a:ln w="9525">
              <a:solidFill>
                <a:srgbClr val="5BC4E3">
                  <a:alpha val="47000"/>
                </a:srgb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9" name="Freeform 89"/>
            <p:cNvSpPr/>
            <p:nvPr/>
          </p:nvSpPr>
          <p:spPr bwMode="auto">
            <a:xfrm>
              <a:off x="568325" y="3251200"/>
              <a:ext cx="469900" cy="200025"/>
            </a:xfrm>
            <a:custGeom>
              <a:avLst/>
              <a:gdLst>
                <a:gd name="T0" fmla="*/ 10 w 78"/>
                <a:gd name="T1" fmla="*/ 30 h 33"/>
                <a:gd name="T2" fmla="*/ 11 w 78"/>
                <a:gd name="T3" fmla="*/ 29 h 33"/>
                <a:gd name="T4" fmla="*/ 78 w 78"/>
                <a:gd name="T5" fmla="*/ 3 h 33"/>
                <a:gd name="T6" fmla="*/ 78 w 78"/>
                <a:gd name="T7" fmla="*/ 0 h 33"/>
                <a:gd name="T8" fmla="*/ 10 w 78"/>
                <a:gd name="T9" fmla="*/ 27 h 33"/>
                <a:gd name="T10" fmla="*/ 9 w 78"/>
                <a:gd name="T11" fmla="*/ 27 h 33"/>
                <a:gd name="T12" fmla="*/ 9 w 78"/>
                <a:gd name="T13" fmla="*/ 27 h 33"/>
                <a:gd name="T14" fmla="*/ 0 w 78"/>
                <a:gd name="T15" fmla="*/ 31 h 33"/>
                <a:gd name="T16" fmla="*/ 3 w 78"/>
                <a:gd name="T17" fmla="*/ 33 h 33"/>
                <a:gd name="T18" fmla="*/ 10 w 78"/>
                <a:gd name="T19" fmla="*/ 3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33">
                  <a:moveTo>
                    <a:pt x="10" y="30"/>
                  </a:moveTo>
                  <a:cubicBezTo>
                    <a:pt x="11" y="29"/>
                    <a:pt x="11" y="29"/>
                    <a:pt x="11" y="29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2"/>
                    <a:pt x="78" y="1"/>
                    <a:pt x="78" y="0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" y="31"/>
                    <a:pt x="2" y="32"/>
                    <a:pt x="3" y="33"/>
                  </a:cubicBezTo>
                  <a:cubicBezTo>
                    <a:pt x="10" y="30"/>
                    <a:pt x="10" y="30"/>
                    <a:pt x="10" y="30"/>
                  </a:cubicBezTo>
                  <a:close/>
                </a:path>
              </a:pathLst>
            </a:custGeom>
            <a:grpFill/>
            <a:ln w="9525">
              <a:solidFill>
                <a:srgbClr val="5BC4E3">
                  <a:alpha val="47000"/>
                </a:srgb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0" name="Freeform 90"/>
            <p:cNvSpPr/>
            <p:nvPr/>
          </p:nvSpPr>
          <p:spPr bwMode="auto">
            <a:xfrm>
              <a:off x="501650" y="3155950"/>
              <a:ext cx="542925" cy="228600"/>
            </a:xfrm>
            <a:custGeom>
              <a:avLst/>
              <a:gdLst>
                <a:gd name="T0" fmla="*/ 16 w 90"/>
                <a:gd name="T1" fmla="*/ 32 h 38"/>
                <a:gd name="T2" fmla="*/ 16 w 90"/>
                <a:gd name="T3" fmla="*/ 32 h 38"/>
                <a:gd name="T4" fmla="*/ 89 w 90"/>
                <a:gd name="T5" fmla="*/ 3 h 38"/>
                <a:gd name="T6" fmla="*/ 89 w 90"/>
                <a:gd name="T7" fmla="*/ 3 h 38"/>
                <a:gd name="T8" fmla="*/ 89 w 90"/>
                <a:gd name="T9" fmla="*/ 3 h 38"/>
                <a:gd name="T10" fmla="*/ 90 w 90"/>
                <a:gd name="T11" fmla="*/ 3 h 38"/>
                <a:gd name="T12" fmla="*/ 90 w 90"/>
                <a:gd name="T13" fmla="*/ 0 h 38"/>
                <a:gd name="T14" fmla="*/ 88 w 90"/>
                <a:gd name="T15" fmla="*/ 1 h 38"/>
                <a:gd name="T16" fmla="*/ 88 w 90"/>
                <a:gd name="T17" fmla="*/ 1 h 38"/>
                <a:gd name="T18" fmla="*/ 88 w 90"/>
                <a:gd name="T19" fmla="*/ 1 h 38"/>
                <a:gd name="T20" fmla="*/ 15 w 90"/>
                <a:gd name="T21" fmla="*/ 29 h 38"/>
                <a:gd name="T22" fmla="*/ 15 w 90"/>
                <a:gd name="T23" fmla="*/ 29 h 38"/>
                <a:gd name="T24" fmla="*/ 15 w 90"/>
                <a:gd name="T25" fmla="*/ 29 h 38"/>
                <a:gd name="T26" fmla="*/ 0 w 90"/>
                <a:gd name="T27" fmla="*/ 35 h 38"/>
                <a:gd name="T28" fmla="*/ 2 w 90"/>
                <a:gd name="T29" fmla="*/ 38 h 38"/>
                <a:gd name="T30" fmla="*/ 16 w 90"/>
                <a:gd name="T31" fmla="*/ 3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0" h="38">
                  <a:moveTo>
                    <a:pt x="16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89" y="3"/>
                    <a:pt x="89" y="3"/>
                    <a:pt x="89" y="3"/>
                  </a:cubicBezTo>
                  <a:cubicBezTo>
                    <a:pt x="89" y="3"/>
                    <a:pt x="89" y="3"/>
                    <a:pt x="89" y="3"/>
                  </a:cubicBezTo>
                  <a:cubicBezTo>
                    <a:pt x="89" y="3"/>
                    <a:pt x="89" y="3"/>
                    <a:pt x="89" y="3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90" y="2"/>
                    <a:pt x="90" y="1"/>
                    <a:pt x="90" y="0"/>
                  </a:cubicBezTo>
                  <a:cubicBezTo>
                    <a:pt x="88" y="1"/>
                    <a:pt x="88" y="1"/>
                    <a:pt x="88" y="1"/>
                  </a:cubicBezTo>
                  <a:cubicBezTo>
                    <a:pt x="88" y="1"/>
                    <a:pt x="88" y="1"/>
                    <a:pt x="88" y="1"/>
                  </a:cubicBezTo>
                  <a:cubicBezTo>
                    <a:pt x="88" y="1"/>
                    <a:pt x="88" y="1"/>
                    <a:pt x="88" y="1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" y="36"/>
                    <a:pt x="1" y="37"/>
                    <a:pt x="2" y="38"/>
                  </a:cubicBezTo>
                  <a:cubicBezTo>
                    <a:pt x="16" y="32"/>
                    <a:pt x="16" y="32"/>
                    <a:pt x="16" y="32"/>
                  </a:cubicBezTo>
                  <a:close/>
                </a:path>
              </a:pathLst>
            </a:custGeom>
            <a:grpFill/>
            <a:ln w="9525">
              <a:solidFill>
                <a:srgbClr val="5BC4E3">
                  <a:alpha val="47000"/>
                </a:srgb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1" name="Freeform 91"/>
            <p:cNvSpPr/>
            <p:nvPr/>
          </p:nvSpPr>
          <p:spPr bwMode="auto">
            <a:xfrm>
              <a:off x="773112" y="3433763"/>
              <a:ext cx="157163" cy="65088"/>
            </a:xfrm>
            <a:custGeom>
              <a:avLst/>
              <a:gdLst>
                <a:gd name="T0" fmla="*/ 26 w 26"/>
                <a:gd name="T1" fmla="*/ 0 h 11"/>
                <a:gd name="T2" fmla="*/ 0 w 26"/>
                <a:gd name="T3" fmla="*/ 11 h 11"/>
                <a:gd name="T4" fmla="*/ 26 w 26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11">
                  <a:moveTo>
                    <a:pt x="26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0" y="10"/>
                    <a:pt x="19" y="6"/>
                    <a:pt x="26" y="0"/>
                  </a:cubicBezTo>
                  <a:close/>
                </a:path>
              </a:pathLst>
            </a:custGeom>
            <a:grpFill/>
            <a:ln w="9525">
              <a:solidFill>
                <a:srgbClr val="5BC4E3">
                  <a:alpha val="47000"/>
                </a:srgb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2" name="Freeform 92"/>
            <p:cNvSpPr/>
            <p:nvPr/>
          </p:nvSpPr>
          <p:spPr bwMode="auto">
            <a:xfrm>
              <a:off x="609600" y="3300413"/>
              <a:ext cx="415925" cy="174625"/>
            </a:xfrm>
            <a:custGeom>
              <a:avLst/>
              <a:gdLst>
                <a:gd name="T0" fmla="*/ 6 w 69"/>
                <a:gd name="T1" fmla="*/ 28 h 29"/>
                <a:gd name="T2" fmla="*/ 6 w 69"/>
                <a:gd name="T3" fmla="*/ 28 h 29"/>
                <a:gd name="T4" fmla="*/ 68 w 69"/>
                <a:gd name="T5" fmla="*/ 4 h 29"/>
                <a:gd name="T6" fmla="*/ 69 w 69"/>
                <a:gd name="T7" fmla="*/ 0 h 29"/>
                <a:gd name="T8" fmla="*/ 5 w 69"/>
                <a:gd name="T9" fmla="*/ 25 h 29"/>
                <a:gd name="T10" fmla="*/ 5 w 69"/>
                <a:gd name="T11" fmla="*/ 26 h 29"/>
                <a:gd name="T12" fmla="*/ 5 w 69"/>
                <a:gd name="T13" fmla="*/ 26 h 29"/>
                <a:gd name="T14" fmla="*/ 0 w 69"/>
                <a:gd name="T15" fmla="*/ 27 h 29"/>
                <a:gd name="T16" fmla="*/ 4 w 69"/>
                <a:gd name="T17" fmla="*/ 29 h 29"/>
                <a:gd name="T18" fmla="*/ 6 w 69"/>
                <a:gd name="T19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29">
                  <a:moveTo>
                    <a:pt x="6" y="28"/>
                  </a:moveTo>
                  <a:cubicBezTo>
                    <a:pt x="6" y="28"/>
                    <a:pt x="6" y="28"/>
                    <a:pt x="6" y="28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3"/>
                    <a:pt x="69" y="2"/>
                    <a:pt x="69" y="0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" y="28"/>
                    <a:pt x="3" y="29"/>
                    <a:pt x="4" y="29"/>
                  </a:cubicBezTo>
                  <a:cubicBezTo>
                    <a:pt x="6" y="28"/>
                    <a:pt x="6" y="28"/>
                    <a:pt x="6" y="28"/>
                  </a:cubicBezTo>
                  <a:close/>
                </a:path>
              </a:pathLst>
            </a:custGeom>
            <a:grpFill/>
            <a:ln w="9525">
              <a:solidFill>
                <a:srgbClr val="5BC4E3">
                  <a:alpha val="47000"/>
                </a:srgb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3" name="Freeform 93"/>
            <p:cNvSpPr/>
            <p:nvPr/>
          </p:nvSpPr>
          <p:spPr bwMode="auto">
            <a:xfrm>
              <a:off x="531812" y="3203575"/>
              <a:ext cx="512763" cy="211138"/>
            </a:xfrm>
            <a:custGeom>
              <a:avLst/>
              <a:gdLst>
                <a:gd name="T0" fmla="*/ 14 w 85"/>
                <a:gd name="T1" fmla="*/ 31 h 35"/>
                <a:gd name="T2" fmla="*/ 14 w 85"/>
                <a:gd name="T3" fmla="*/ 31 h 35"/>
                <a:gd name="T4" fmla="*/ 85 w 85"/>
                <a:gd name="T5" fmla="*/ 3 h 35"/>
                <a:gd name="T6" fmla="*/ 85 w 85"/>
                <a:gd name="T7" fmla="*/ 0 h 35"/>
                <a:gd name="T8" fmla="*/ 13 w 85"/>
                <a:gd name="T9" fmla="*/ 28 h 35"/>
                <a:gd name="T10" fmla="*/ 13 w 85"/>
                <a:gd name="T11" fmla="*/ 28 h 35"/>
                <a:gd name="T12" fmla="*/ 12 w 85"/>
                <a:gd name="T13" fmla="*/ 28 h 35"/>
                <a:gd name="T14" fmla="*/ 0 w 85"/>
                <a:gd name="T15" fmla="*/ 33 h 35"/>
                <a:gd name="T16" fmla="*/ 2 w 85"/>
                <a:gd name="T17" fmla="*/ 35 h 35"/>
                <a:gd name="T18" fmla="*/ 14 w 85"/>
                <a:gd name="T19" fmla="*/ 3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35">
                  <a:moveTo>
                    <a:pt x="14" y="31"/>
                  </a:moveTo>
                  <a:cubicBezTo>
                    <a:pt x="14" y="31"/>
                    <a:pt x="14" y="31"/>
                    <a:pt x="14" y="31"/>
                  </a:cubicBezTo>
                  <a:cubicBezTo>
                    <a:pt x="85" y="3"/>
                    <a:pt x="85" y="3"/>
                    <a:pt x="85" y="3"/>
                  </a:cubicBezTo>
                  <a:cubicBezTo>
                    <a:pt x="85" y="2"/>
                    <a:pt x="85" y="1"/>
                    <a:pt x="85" y="0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" y="34"/>
                    <a:pt x="1" y="35"/>
                    <a:pt x="2" y="35"/>
                  </a:cubicBezTo>
                  <a:cubicBezTo>
                    <a:pt x="14" y="31"/>
                    <a:pt x="14" y="31"/>
                    <a:pt x="14" y="31"/>
                  </a:cubicBezTo>
                  <a:close/>
                </a:path>
              </a:pathLst>
            </a:custGeom>
            <a:grpFill/>
            <a:ln w="9525">
              <a:solidFill>
                <a:srgbClr val="5BC4E3">
                  <a:alpha val="47000"/>
                </a:srgb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4" name="Freeform 94"/>
            <p:cNvSpPr/>
            <p:nvPr/>
          </p:nvSpPr>
          <p:spPr bwMode="auto">
            <a:xfrm>
              <a:off x="477837" y="3113088"/>
              <a:ext cx="560388" cy="228600"/>
            </a:xfrm>
            <a:custGeom>
              <a:avLst/>
              <a:gdLst>
                <a:gd name="T0" fmla="*/ 17 w 93"/>
                <a:gd name="T1" fmla="*/ 32 h 38"/>
                <a:gd name="T2" fmla="*/ 18 w 93"/>
                <a:gd name="T3" fmla="*/ 32 h 38"/>
                <a:gd name="T4" fmla="*/ 90 w 93"/>
                <a:gd name="T5" fmla="*/ 4 h 38"/>
                <a:gd name="T6" fmla="*/ 90 w 93"/>
                <a:gd name="T7" fmla="*/ 4 h 38"/>
                <a:gd name="T8" fmla="*/ 91 w 93"/>
                <a:gd name="T9" fmla="*/ 3 h 38"/>
                <a:gd name="T10" fmla="*/ 93 w 93"/>
                <a:gd name="T11" fmla="*/ 3 h 38"/>
                <a:gd name="T12" fmla="*/ 92 w 93"/>
                <a:gd name="T13" fmla="*/ 0 h 38"/>
                <a:gd name="T14" fmla="*/ 89 w 93"/>
                <a:gd name="T15" fmla="*/ 1 h 38"/>
                <a:gd name="T16" fmla="*/ 89 w 93"/>
                <a:gd name="T17" fmla="*/ 1 h 38"/>
                <a:gd name="T18" fmla="*/ 89 w 93"/>
                <a:gd name="T19" fmla="*/ 1 h 38"/>
                <a:gd name="T20" fmla="*/ 17 w 93"/>
                <a:gd name="T21" fmla="*/ 29 h 38"/>
                <a:gd name="T22" fmla="*/ 16 w 93"/>
                <a:gd name="T23" fmla="*/ 29 h 38"/>
                <a:gd name="T24" fmla="*/ 16 w 93"/>
                <a:gd name="T25" fmla="*/ 30 h 38"/>
                <a:gd name="T26" fmla="*/ 0 w 93"/>
                <a:gd name="T27" fmla="*/ 36 h 38"/>
                <a:gd name="T28" fmla="*/ 2 w 93"/>
                <a:gd name="T29" fmla="*/ 38 h 38"/>
                <a:gd name="T30" fmla="*/ 17 w 93"/>
                <a:gd name="T31" fmla="*/ 3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3" h="38">
                  <a:moveTo>
                    <a:pt x="17" y="32"/>
                  </a:moveTo>
                  <a:cubicBezTo>
                    <a:pt x="18" y="32"/>
                    <a:pt x="18" y="32"/>
                    <a:pt x="18" y="32"/>
                  </a:cubicBezTo>
                  <a:cubicBezTo>
                    <a:pt x="90" y="4"/>
                    <a:pt x="90" y="4"/>
                    <a:pt x="90" y="4"/>
                  </a:cubicBezTo>
                  <a:cubicBezTo>
                    <a:pt x="90" y="4"/>
                    <a:pt x="90" y="4"/>
                    <a:pt x="90" y="4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92" y="2"/>
                    <a:pt x="92" y="1"/>
                    <a:pt x="92" y="0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" y="37"/>
                    <a:pt x="1" y="38"/>
                    <a:pt x="2" y="38"/>
                  </a:cubicBezTo>
                  <a:cubicBezTo>
                    <a:pt x="17" y="32"/>
                    <a:pt x="17" y="32"/>
                    <a:pt x="17" y="32"/>
                  </a:cubicBezTo>
                  <a:close/>
                </a:path>
              </a:pathLst>
            </a:custGeom>
            <a:grpFill/>
            <a:ln w="9525">
              <a:solidFill>
                <a:srgbClr val="5BC4E3">
                  <a:alpha val="47000"/>
                </a:srgb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106" name="Oval 96"/>
          <p:cNvSpPr>
            <a:spLocks noChangeArrowheads="1"/>
          </p:cNvSpPr>
          <p:nvPr/>
        </p:nvSpPr>
        <p:spPr bwMode="auto">
          <a:xfrm>
            <a:off x="1803681" y="3578214"/>
            <a:ext cx="373473" cy="370263"/>
          </a:xfrm>
          <a:prstGeom prst="ellipse">
            <a:avLst/>
          </a:prstGeom>
          <a:solidFill>
            <a:srgbClr val="0064F8">
              <a:alpha val="63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07" name="Oval 97"/>
          <p:cNvSpPr>
            <a:spLocks noChangeArrowheads="1"/>
          </p:cNvSpPr>
          <p:nvPr/>
        </p:nvSpPr>
        <p:spPr bwMode="auto">
          <a:xfrm>
            <a:off x="6084779" y="1285882"/>
            <a:ext cx="425451" cy="425451"/>
          </a:xfrm>
          <a:prstGeom prst="ellipse">
            <a:avLst/>
          </a:prstGeom>
          <a:solidFill>
            <a:srgbClr val="6FC0FF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08" name="Oval 98"/>
          <p:cNvSpPr>
            <a:spLocks noChangeArrowheads="1"/>
          </p:cNvSpPr>
          <p:nvPr/>
        </p:nvSpPr>
        <p:spPr bwMode="auto">
          <a:xfrm>
            <a:off x="2830429" y="1763338"/>
            <a:ext cx="241300" cy="249767"/>
          </a:xfrm>
          <a:prstGeom prst="ellipse">
            <a:avLst/>
          </a:prstGeom>
          <a:solidFill>
            <a:srgbClr val="0064F8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166" name="组合 165"/>
          <p:cNvGrpSpPr/>
          <p:nvPr/>
        </p:nvGrpSpPr>
        <p:grpSpPr>
          <a:xfrm>
            <a:off x="629285" y="381635"/>
            <a:ext cx="1612900" cy="1788160"/>
            <a:chOff x="3977335" y="721908"/>
            <a:chExt cx="2857511" cy="3384948"/>
          </a:xfrm>
        </p:grpSpPr>
        <p:sp>
          <p:nvSpPr>
            <p:cNvPr id="3" name="椭圆 2"/>
            <p:cNvSpPr/>
            <p:nvPr/>
          </p:nvSpPr>
          <p:spPr>
            <a:xfrm>
              <a:off x="4377789" y="1937679"/>
              <a:ext cx="2158731" cy="2158731"/>
            </a:xfrm>
            <a:prstGeom prst="ellipse">
              <a:avLst/>
            </a:prstGeom>
            <a:solidFill>
              <a:srgbClr val="5AB7FF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977335" y="721908"/>
              <a:ext cx="2857511" cy="3384948"/>
            </a:xfrm>
            <a:prstGeom prst="rect">
              <a:avLst/>
            </a:prstGeom>
          </p:spPr>
        </p:pic>
      </p:grpSp>
      <p:sp>
        <p:nvSpPr>
          <p:cNvPr id="115" name="Oval 108"/>
          <p:cNvSpPr>
            <a:spLocks noChangeArrowheads="1"/>
          </p:cNvSpPr>
          <p:nvPr/>
        </p:nvSpPr>
        <p:spPr bwMode="auto">
          <a:xfrm>
            <a:off x="543946" y="4431905"/>
            <a:ext cx="362484" cy="363439"/>
          </a:xfrm>
          <a:prstGeom prst="ellipse">
            <a:avLst/>
          </a:prstGeom>
          <a:solidFill>
            <a:schemeClr val="bg1">
              <a:lumMod val="85000"/>
              <a:alpha val="48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chemeClr val="tx1">
                  <a:alpha val="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6" name="Oval 108"/>
          <p:cNvSpPr>
            <a:spLocks noChangeArrowheads="1"/>
          </p:cNvSpPr>
          <p:nvPr/>
        </p:nvSpPr>
        <p:spPr bwMode="auto">
          <a:xfrm>
            <a:off x="10822554" y="3206149"/>
            <a:ext cx="362484" cy="363439"/>
          </a:xfrm>
          <a:prstGeom prst="ellipse">
            <a:avLst/>
          </a:prstGeom>
          <a:solidFill>
            <a:srgbClr val="5BC4E3">
              <a:alpha val="48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chemeClr val="tx1">
                  <a:alpha val="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28" name="组合 127"/>
          <p:cNvGrpSpPr/>
          <p:nvPr/>
        </p:nvGrpSpPr>
        <p:grpSpPr>
          <a:xfrm>
            <a:off x="8888158" y="364500"/>
            <a:ext cx="658284" cy="660400"/>
            <a:chOff x="2641600" y="287338"/>
            <a:chExt cx="493713" cy="495300"/>
          </a:xfrm>
          <a:solidFill>
            <a:srgbClr val="6FC0FF">
              <a:alpha val="61000"/>
            </a:srgbClr>
          </a:solidFill>
        </p:grpSpPr>
        <p:sp>
          <p:nvSpPr>
            <p:cNvPr id="129" name="Freeform 53"/>
            <p:cNvSpPr/>
            <p:nvPr/>
          </p:nvSpPr>
          <p:spPr bwMode="auto">
            <a:xfrm>
              <a:off x="2654300" y="431800"/>
              <a:ext cx="463550" cy="193675"/>
            </a:xfrm>
            <a:custGeom>
              <a:avLst/>
              <a:gdLst>
                <a:gd name="T0" fmla="*/ 14 w 77"/>
                <a:gd name="T1" fmla="*/ 26 h 32"/>
                <a:gd name="T2" fmla="*/ 14 w 77"/>
                <a:gd name="T3" fmla="*/ 26 h 32"/>
                <a:gd name="T4" fmla="*/ 74 w 77"/>
                <a:gd name="T5" fmla="*/ 3 h 32"/>
                <a:gd name="T6" fmla="*/ 74 w 77"/>
                <a:gd name="T7" fmla="*/ 3 h 32"/>
                <a:gd name="T8" fmla="*/ 75 w 77"/>
                <a:gd name="T9" fmla="*/ 3 h 32"/>
                <a:gd name="T10" fmla="*/ 77 w 77"/>
                <a:gd name="T11" fmla="*/ 2 h 32"/>
                <a:gd name="T12" fmla="*/ 76 w 77"/>
                <a:gd name="T13" fmla="*/ 0 h 32"/>
                <a:gd name="T14" fmla="*/ 74 w 77"/>
                <a:gd name="T15" fmla="*/ 0 h 32"/>
                <a:gd name="T16" fmla="*/ 73 w 77"/>
                <a:gd name="T17" fmla="*/ 0 h 32"/>
                <a:gd name="T18" fmla="*/ 73 w 77"/>
                <a:gd name="T19" fmla="*/ 1 h 32"/>
                <a:gd name="T20" fmla="*/ 13 w 77"/>
                <a:gd name="T21" fmla="*/ 24 h 32"/>
                <a:gd name="T22" fmla="*/ 13 w 77"/>
                <a:gd name="T23" fmla="*/ 24 h 32"/>
                <a:gd name="T24" fmla="*/ 13 w 77"/>
                <a:gd name="T25" fmla="*/ 24 h 32"/>
                <a:gd name="T26" fmla="*/ 0 w 77"/>
                <a:gd name="T27" fmla="*/ 29 h 32"/>
                <a:gd name="T28" fmla="*/ 1 w 77"/>
                <a:gd name="T29" fmla="*/ 32 h 32"/>
                <a:gd name="T30" fmla="*/ 14 w 77"/>
                <a:gd name="T31" fmla="*/ 2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7" h="32">
                  <a:moveTo>
                    <a:pt x="14" y="26"/>
                  </a:moveTo>
                  <a:cubicBezTo>
                    <a:pt x="14" y="26"/>
                    <a:pt x="14" y="26"/>
                    <a:pt x="14" y="26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6" y="1"/>
                    <a:pt x="76" y="0"/>
                    <a:pt x="76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0" y="31"/>
                    <a:pt x="1" y="32"/>
                  </a:cubicBezTo>
                  <a:cubicBezTo>
                    <a:pt x="14" y="26"/>
                    <a:pt x="14" y="26"/>
                    <a:pt x="14" y="26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34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0" name="Freeform 54"/>
            <p:cNvSpPr/>
            <p:nvPr/>
          </p:nvSpPr>
          <p:spPr bwMode="auto">
            <a:xfrm>
              <a:off x="2641600" y="365125"/>
              <a:ext cx="433388" cy="187325"/>
            </a:xfrm>
            <a:custGeom>
              <a:avLst/>
              <a:gdLst>
                <a:gd name="T0" fmla="*/ 12 w 72"/>
                <a:gd name="T1" fmla="*/ 26 h 31"/>
                <a:gd name="T2" fmla="*/ 12 w 72"/>
                <a:gd name="T3" fmla="*/ 26 h 31"/>
                <a:gd name="T4" fmla="*/ 72 w 72"/>
                <a:gd name="T5" fmla="*/ 3 h 31"/>
                <a:gd name="T6" fmla="*/ 72 w 72"/>
                <a:gd name="T7" fmla="*/ 2 h 31"/>
                <a:gd name="T8" fmla="*/ 72 w 72"/>
                <a:gd name="T9" fmla="*/ 2 h 31"/>
                <a:gd name="T10" fmla="*/ 72 w 72"/>
                <a:gd name="T11" fmla="*/ 2 h 31"/>
                <a:gd name="T12" fmla="*/ 71 w 72"/>
                <a:gd name="T13" fmla="*/ 0 h 31"/>
                <a:gd name="T14" fmla="*/ 11 w 72"/>
                <a:gd name="T15" fmla="*/ 24 h 31"/>
                <a:gd name="T16" fmla="*/ 11 w 72"/>
                <a:gd name="T17" fmla="*/ 24 h 31"/>
                <a:gd name="T18" fmla="*/ 10 w 72"/>
                <a:gd name="T19" fmla="*/ 24 h 31"/>
                <a:gd name="T20" fmla="*/ 0 w 72"/>
                <a:gd name="T21" fmla="*/ 28 h 31"/>
                <a:gd name="T22" fmla="*/ 0 w 72"/>
                <a:gd name="T23" fmla="*/ 31 h 31"/>
                <a:gd name="T24" fmla="*/ 11 w 72"/>
                <a:gd name="T25" fmla="*/ 26 h 31"/>
                <a:gd name="T26" fmla="*/ 12 w 72"/>
                <a:gd name="T27" fmla="*/ 2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" h="31">
                  <a:moveTo>
                    <a:pt x="12" y="26"/>
                  </a:moveTo>
                  <a:cubicBezTo>
                    <a:pt x="12" y="26"/>
                    <a:pt x="12" y="26"/>
                    <a:pt x="12" y="26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72" y="2"/>
                    <a:pt x="71" y="1"/>
                    <a:pt x="71" y="0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30"/>
                    <a:pt x="0" y="31"/>
                  </a:cubicBezTo>
                  <a:cubicBezTo>
                    <a:pt x="11" y="26"/>
                    <a:pt x="11" y="26"/>
                    <a:pt x="11" y="26"/>
                  </a:cubicBezTo>
                  <a:lnTo>
                    <a:pt x="12" y="26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34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1" name="Freeform 55"/>
            <p:cNvSpPr/>
            <p:nvPr/>
          </p:nvSpPr>
          <p:spPr bwMode="auto">
            <a:xfrm>
              <a:off x="2647950" y="317500"/>
              <a:ext cx="366713" cy="150813"/>
            </a:xfrm>
            <a:custGeom>
              <a:avLst/>
              <a:gdLst>
                <a:gd name="T0" fmla="*/ 6 w 61"/>
                <a:gd name="T1" fmla="*/ 23 h 25"/>
                <a:gd name="T2" fmla="*/ 6 w 61"/>
                <a:gd name="T3" fmla="*/ 23 h 25"/>
                <a:gd name="T4" fmla="*/ 61 w 61"/>
                <a:gd name="T5" fmla="*/ 1 h 25"/>
                <a:gd name="T6" fmla="*/ 58 w 61"/>
                <a:gd name="T7" fmla="*/ 0 h 25"/>
                <a:gd name="T8" fmla="*/ 5 w 61"/>
                <a:gd name="T9" fmla="*/ 21 h 25"/>
                <a:gd name="T10" fmla="*/ 5 w 61"/>
                <a:gd name="T11" fmla="*/ 21 h 25"/>
                <a:gd name="T12" fmla="*/ 5 w 61"/>
                <a:gd name="T13" fmla="*/ 21 h 25"/>
                <a:gd name="T14" fmla="*/ 1 w 61"/>
                <a:gd name="T15" fmla="*/ 22 h 25"/>
                <a:gd name="T16" fmla="*/ 0 w 61"/>
                <a:gd name="T17" fmla="*/ 25 h 25"/>
                <a:gd name="T18" fmla="*/ 6 w 61"/>
                <a:gd name="T19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25">
                  <a:moveTo>
                    <a:pt x="6" y="23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0" y="1"/>
                    <a:pt x="59" y="0"/>
                    <a:pt x="58" y="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3"/>
                    <a:pt x="1" y="24"/>
                    <a:pt x="0" y="25"/>
                  </a:cubicBezTo>
                  <a:cubicBezTo>
                    <a:pt x="6" y="23"/>
                    <a:pt x="6" y="23"/>
                    <a:pt x="6" y="23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34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2" name="Freeform 56"/>
            <p:cNvSpPr/>
            <p:nvPr/>
          </p:nvSpPr>
          <p:spPr bwMode="auto">
            <a:xfrm>
              <a:off x="2708275" y="287338"/>
              <a:ext cx="198438" cy="77788"/>
            </a:xfrm>
            <a:custGeom>
              <a:avLst/>
              <a:gdLst>
                <a:gd name="T0" fmla="*/ 27 w 33"/>
                <a:gd name="T1" fmla="*/ 0 h 13"/>
                <a:gd name="T2" fmla="*/ 26 w 33"/>
                <a:gd name="T3" fmla="*/ 1 h 13"/>
                <a:gd name="T4" fmla="*/ 5 w 33"/>
                <a:gd name="T5" fmla="*/ 9 h 13"/>
                <a:gd name="T6" fmla="*/ 0 w 33"/>
                <a:gd name="T7" fmla="*/ 13 h 13"/>
                <a:gd name="T8" fmla="*/ 33 w 33"/>
                <a:gd name="T9" fmla="*/ 0 h 13"/>
                <a:gd name="T10" fmla="*/ 27 w 33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3">
                  <a:moveTo>
                    <a:pt x="27" y="0"/>
                  </a:moveTo>
                  <a:cubicBezTo>
                    <a:pt x="27" y="0"/>
                    <a:pt x="26" y="0"/>
                    <a:pt x="26" y="1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10"/>
                    <a:pt x="1" y="12"/>
                    <a:pt x="0" y="13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1" y="0"/>
                    <a:pt x="29" y="0"/>
                    <a:pt x="27" y="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34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3" name="Freeform 57"/>
            <p:cNvSpPr/>
            <p:nvPr/>
          </p:nvSpPr>
          <p:spPr bwMode="auto">
            <a:xfrm>
              <a:off x="2641600" y="395288"/>
              <a:ext cx="458788" cy="193675"/>
            </a:xfrm>
            <a:custGeom>
              <a:avLst/>
              <a:gdLst>
                <a:gd name="T0" fmla="*/ 14 w 76"/>
                <a:gd name="T1" fmla="*/ 27 h 32"/>
                <a:gd name="T2" fmla="*/ 14 w 76"/>
                <a:gd name="T3" fmla="*/ 27 h 32"/>
                <a:gd name="T4" fmla="*/ 74 w 76"/>
                <a:gd name="T5" fmla="*/ 3 h 32"/>
                <a:gd name="T6" fmla="*/ 74 w 76"/>
                <a:gd name="T7" fmla="*/ 3 h 32"/>
                <a:gd name="T8" fmla="*/ 74 w 76"/>
                <a:gd name="T9" fmla="*/ 3 h 32"/>
                <a:gd name="T10" fmla="*/ 76 w 76"/>
                <a:gd name="T11" fmla="*/ 2 h 32"/>
                <a:gd name="T12" fmla="*/ 75 w 76"/>
                <a:gd name="T13" fmla="*/ 0 h 32"/>
                <a:gd name="T14" fmla="*/ 73 w 76"/>
                <a:gd name="T15" fmla="*/ 1 h 32"/>
                <a:gd name="T16" fmla="*/ 73 w 76"/>
                <a:gd name="T17" fmla="*/ 1 h 32"/>
                <a:gd name="T18" fmla="*/ 73 w 76"/>
                <a:gd name="T19" fmla="*/ 1 h 32"/>
                <a:gd name="T20" fmla="*/ 13 w 76"/>
                <a:gd name="T21" fmla="*/ 24 h 32"/>
                <a:gd name="T22" fmla="*/ 13 w 76"/>
                <a:gd name="T23" fmla="*/ 25 h 32"/>
                <a:gd name="T24" fmla="*/ 13 w 76"/>
                <a:gd name="T25" fmla="*/ 25 h 32"/>
                <a:gd name="T26" fmla="*/ 0 w 76"/>
                <a:gd name="T27" fmla="*/ 29 h 32"/>
                <a:gd name="T28" fmla="*/ 1 w 76"/>
                <a:gd name="T29" fmla="*/ 32 h 32"/>
                <a:gd name="T30" fmla="*/ 14 w 76"/>
                <a:gd name="T31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6" h="32">
                  <a:moveTo>
                    <a:pt x="14" y="27"/>
                  </a:moveTo>
                  <a:cubicBezTo>
                    <a:pt x="14" y="27"/>
                    <a:pt x="14" y="27"/>
                    <a:pt x="14" y="27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2"/>
                    <a:pt x="75" y="1"/>
                    <a:pt x="75" y="0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" y="30"/>
                    <a:pt x="1" y="31"/>
                    <a:pt x="1" y="32"/>
                  </a:cubicBezTo>
                  <a:cubicBezTo>
                    <a:pt x="14" y="27"/>
                    <a:pt x="14" y="27"/>
                    <a:pt x="14" y="27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34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5" name="Freeform 58"/>
            <p:cNvSpPr/>
            <p:nvPr/>
          </p:nvSpPr>
          <p:spPr bwMode="auto">
            <a:xfrm>
              <a:off x="2641600" y="341313"/>
              <a:ext cx="409575" cy="169863"/>
            </a:xfrm>
            <a:custGeom>
              <a:avLst/>
              <a:gdLst>
                <a:gd name="T0" fmla="*/ 9 w 68"/>
                <a:gd name="T1" fmla="*/ 25 h 28"/>
                <a:gd name="T2" fmla="*/ 10 w 68"/>
                <a:gd name="T3" fmla="*/ 24 h 28"/>
                <a:gd name="T4" fmla="*/ 68 w 68"/>
                <a:gd name="T5" fmla="*/ 2 h 28"/>
                <a:gd name="T6" fmla="*/ 66 w 68"/>
                <a:gd name="T7" fmla="*/ 0 h 28"/>
                <a:gd name="T8" fmla="*/ 9 w 68"/>
                <a:gd name="T9" fmla="*/ 22 h 28"/>
                <a:gd name="T10" fmla="*/ 8 w 68"/>
                <a:gd name="T11" fmla="*/ 22 h 28"/>
                <a:gd name="T12" fmla="*/ 8 w 68"/>
                <a:gd name="T13" fmla="*/ 22 h 28"/>
                <a:gd name="T14" fmla="*/ 0 w 68"/>
                <a:gd name="T15" fmla="*/ 25 h 28"/>
                <a:gd name="T16" fmla="*/ 0 w 68"/>
                <a:gd name="T17" fmla="*/ 28 h 28"/>
                <a:gd name="T18" fmla="*/ 9 w 68"/>
                <a:gd name="T19" fmla="*/ 2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28">
                  <a:moveTo>
                    <a:pt x="9" y="25"/>
                  </a:moveTo>
                  <a:cubicBezTo>
                    <a:pt x="10" y="24"/>
                    <a:pt x="10" y="24"/>
                    <a:pt x="10" y="24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7" y="1"/>
                    <a:pt x="66" y="0"/>
                    <a:pt x="66" y="0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0" y="27"/>
                    <a:pt x="0" y="28"/>
                  </a:cubicBezTo>
                  <a:cubicBezTo>
                    <a:pt x="9" y="25"/>
                    <a:pt x="9" y="25"/>
                    <a:pt x="9" y="25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34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6" name="Freeform 59"/>
            <p:cNvSpPr/>
            <p:nvPr/>
          </p:nvSpPr>
          <p:spPr bwMode="auto">
            <a:xfrm>
              <a:off x="2665412" y="300038"/>
              <a:ext cx="307975" cy="120650"/>
            </a:xfrm>
            <a:custGeom>
              <a:avLst/>
              <a:gdLst>
                <a:gd name="T0" fmla="*/ 1 w 51"/>
                <a:gd name="T1" fmla="*/ 20 h 20"/>
                <a:gd name="T2" fmla="*/ 1 w 51"/>
                <a:gd name="T3" fmla="*/ 20 h 20"/>
                <a:gd name="T4" fmla="*/ 51 w 51"/>
                <a:gd name="T5" fmla="*/ 1 h 20"/>
                <a:gd name="T6" fmla="*/ 47 w 51"/>
                <a:gd name="T7" fmla="*/ 0 h 20"/>
                <a:gd name="T8" fmla="*/ 2 w 51"/>
                <a:gd name="T9" fmla="*/ 17 h 20"/>
                <a:gd name="T10" fmla="*/ 0 w 51"/>
                <a:gd name="T11" fmla="*/ 20 h 20"/>
                <a:gd name="T12" fmla="*/ 1 w 51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20">
                  <a:moveTo>
                    <a:pt x="1" y="20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49" y="0"/>
                    <a:pt x="48" y="0"/>
                    <a:pt x="47" y="0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8"/>
                    <a:pt x="1" y="19"/>
                    <a:pt x="0" y="20"/>
                  </a:cubicBezTo>
                  <a:cubicBezTo>
                    <a:pt x="1" y="20"/>
                    <a:pt x="1" y="20"/>
                    <a:pt x="1" y="2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34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7" name="Freeform 60"/>
            <p:cNvSpPr/>
            <p:nvPr/>
          </p:nvSpPr>
          <p:spPr bwMode="auto">
            <a:xfrm>
              <a:off x="2828925" y="668338"/>
              <a:ext cx="265113" cy="114300"/>
            </a:xfrm>
            <a:custGeom>
              <a:avLst/>
              <a:gdLst>
                <a:gd name="T0" fmla="*/ 4 w 44"/>
                <a:gd name="T1" fmla="*/ 19 h 19"/>
                <a:gd name="T2" fmla="*/ 42 w 44"/>
                <a:gd name="T3" fmla="*/ 4 h 19"/>
                <a:gd name="T4" fmla="*/ 44 w 44"/>
                <a:gd name="T5" fmla="*/ 0 h 19"/>
                <a:gd name="T6" fmla="*/ 0 w 44"/>
                <a:gd name="T7" fmla="*/ 18 h 19"/>
                <a:gd name="T8" fmla="*/ 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" y="19"/>
                  </a:moveTo>
                  <a:cubicBezTo>
                    <a:pt x="42" y="4"/>
                    <a:pt x="42" y="4"/>
                    <a:pt x="42" y="4"/>
                  </a:cubicBezTo>
                  <a:cubicBezTo>
                    <a:pt x="43" y="3"/>
                    <a:pt x="43" y="2"/>
                    <a:pt x="44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3" y="19"/>
                    <a:pt x="4" y="19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34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8" name="Freeform 61"/>
            <p:cNvSpPr/>
            <p:nvPr/>
          </p:nvSpPr>
          <p:spPr bwMode="auto">
            <a:xfrm>
              <a:off x="2738437" y="577850"/>
              <a:ext cx="392113" cy="161925"/>
            </a:xfrm>
            <a:custGeom>
              <a:avLst/>
              <a:gdLst>
                <a:gd name="T0" fmla="*/ 9 w 65"/>
                <a:gd name="T1" fmla="*/ 25 h 27"/>
                <a:gd name="T2" fmla="*/ 9 w 65"/>
                <a:gd name="T3" fmla="*/ 25 h 27"/>
                <a:gd name="T4" fmla="*/ 65 w 65"/>
                <a:gd name="T5" fmla="*/ 3 h 27"/>
                <a:gd name="T6" fmla="*/ 65 w 65"/>
                <a:gd name="T7" fmla="*/ 0 h 27"/>
                <a:gd name="T8" fmla="*/ 8 w 65"/>
                <a:gd name="T9" fmla="*/ 23 h 27"/>
                <a:gd name="T10" fmla="*/ 8 w 65"/>
                <a:gd name="T11" fmla="*/ 23 h 27"/>
                <a:gd name="T12" fmla="*/ 8 w 65"/>
                <a:gd name="T13" fmla="*/ 23 h 27"/>
                <a:gd name="T14" fmla="*/ 0 w 65"/>
                <a:gd name="T15" fmla="*/ 26 h 27"/>
                <a:gd name="T16" fmla="*/ 2 w 65"/>
                <a:gd name="T17" fmla="*/ 27 h 27"/>
                <a:gd name="T18" fmla="*/ 9 w 65"/>
                <a:gd name="T19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27">
                  <a:moveTo>
                    <a:pt x="9" y="25"/>
                  </a:moveTo>
                  <a:cubicBezTo>
                    <a:pt x="9" y="25"/>
                    <a:pt x="9" y="25"/>
                    <a:pt x="9" y="25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5" y="2"/>
                    <a:pt x="65" y="1"/>
                    <a:pt x="65" y="0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" y="26"/>
                    <a:pt x="2" y="27"/>
                    <a:pt x="2" y="27"/>
                  </a:cubicBezTo>
                  <a:cubicBezTo>
                    <a:pt x="9" y="25"/>
                    <a:pt x="9" y="25"/>
                    <a:pt x="9" y="25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34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9" name="Freeform 62"/>
            <p:cNvSpPr/>
            <p:nvPr/>
          </p:nvSpPr>
          <p:spPr bwMode="auto">
            <a:xfrm>
              <a:off x="2684462" y="498475"/>
              <a:ext cx="450850" cy="187325"/>
            </a:xfrm>
            <a:custGeom>
              <a:avLst/>
              <a:gdLst>
                <a:gd name="T0" fmla="*/ 13 w 75"/>
                <a:gd name="T1" fmla="*/ 27 h 31"/>
                <a:gd name="T2" fmla="*/ 14 w 75"/>
                <a:gd name="T3" fmla="*/ 27 h 31"/>
                <a:gd name="T4" fmla="*/ 74 w 75"/>
                <a:gd name="T5" fmla="*/ 3 h 31"/>
                <a:gd name="T6" fmla="*/ 74 w 75"/>
                <a:gd name="T7" fmla="*/ 3 h 31"/>
                <a:gd name="T8" fmla="*/ 74 w 75"/>
                <a:gd name="T9" fmla="*/ 3 h 31"/>
                <a:gd name="T10" fmla="*/ 75 w 75"/>
                <a:gd name="T11" fmla="*/ 3 h 31"/>
                <a:gd name="T12" fmla="*/ 74 w 75"/>
                <a:gd name="T13" fmla="*/ 0 h 31"/>
                <a:gd name="T14" fmla="*/ 73 w 75"/>
                <a:gd name="T15" fmla="*/ 1 h 31"/>
                <a:gd name="T16" fmla="*/ 73 w 75"/>
                <a:gd name="T17" fmla="*/ 1 h 31"/>
                <a:gd name="T18" fmla="*/ 73 w 75"/>
                <a:gd name="T19" fmla="*/ 1 h 31"/>
                <a:gd name="T20" fmla="*/ 13 w 75"/>
                <a:gd name="T21" fmla="*/ 24 h 31"/>
                <a:gd name="T22" fmla="*/ 12 w 75"/>
                <a:gd name="T23" fmla="*/ 24 h 31"/>
                <a:gd name="T24" fmla="*/ 12 w 75"/>
                <a:gd name="T25" fmla="*/ 24 h 31"/>
                <a:gd name="T26" fmla="*/ 0 w 75"/>
                <a:gd name="T27" fmla="*/ 29 h 31"/>
                <a:gd name="T28" fmla="*/ 1 w 75"/>
                <a:gd name="T29" fmla="*/ 31 h 31"/>
                <a:gd name="T30" fmla="*/ 13 w 75"/>
                <a:gd name="T31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31">
                  <a:moveTo>
                    <a:pt x="13" y="27"/>
                  </a:moveTo>
                  <a:cubicBezTo>
                    <a:pt x="14" y="27"/>
                    <a:pt x="14" y="27"/>
                    <a:pt x="14" y="27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5" y="2"/>
                    <a:pt x="74" y="1"/>
                    <a:pt x="74" y="0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1" y="31"/>
                    <a:pt x="1" y="31"/>
                  </a:cubicBezTo>
                  <a:cubicBezTo>
                    <a:pt x="13" y="27"/>
                    <a:pt x="13" y="27"/>
                    <a:pt x="13" y="27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34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0" name="Freeform 63"/>
            <p:cNvSpPr/>
            <p:nvPr/>
          </p:nvSpPr>
          <p:spPr bwMode="auto">
            <a:xfrm>
              <a:off x="2913062" y="733425"/>
              <a:ext cx="127000" cy="49213"/>
            </a:xfrm>
            <a:custGeom>
              <a:avLst/>
              <a:gdLst>
                <a:gd name="T0" fmla="*/ 21 w 21"/>
                <a:gd name="T1" fmla="*/ 0 h 8"/>
                <a:gd name="T2" fmla="*/ 0 w 21"/>
                <a:gd name="T3" fmla="*/ 8 h 8"/>
                <a:gd name="T4" fmla="*/ 21 w 21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8">
                  <a:moveTo>
                    <a:pt x="21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8" y="7"/>
                    <a:pt x="15" y="4"/>
                    <a:pt x="21" y="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34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1" name="Freeform 64"/>
            <p:cNvSpPr/>
            <p:nvPr/>
          </p:nvSpPr>
          <p:spPr bwMode="auto">
            <a:xfrm>
              <a:off x="2773362" y="619125"/>
              <a:ext cx="344488" cy="144463"/>
            </a:xfrm>
            <a:custGeom>
              <a:avLst/>
              <a:gdLst>
                <a:gd name="T0" fmla="*/ 5 w 57"/>
                <a:gd name="T1" fmla="*/ 24 h 24"/>
                <a:gd name="T2" fmla="*/ 5 w 57"/>
                <a:gd name="T3" fmla="*/ 23 h 24"/>
                <a:gd name="T4" fmla="*/ 56 w 57"/>
                <a:gd name="T5" fmla="*/ 3 h 24"/>
                <a:gd name="T6" fmla="*/ 57 w 57"/>
                <a:gd name="T7" fmla="*/ 0 h 24"/>
                <a:gd name="T8" fmla="*/ 4 w 57"/>
                <a:gd name="T9" fmla="*/ 21 h 24"/>
                <a:gd name="T10" fmla="*/ 4 w 57"/>
                <a:gd name="T11" fmla="*/ 21 h 24"/>
                <a:gd name="T12" fmla="*/ 4 w 57"/>
                <a:gd name="T13" fmla="*/ 21 h 24"/>
                <a:gd name="T14" fmla="*/ 0 w 57"/>
                <a:gd name="T15" fmla="*/ 23 h 24"/>
                <a:gd name="T16" fmla="*/ 3 w 57"/>
                <a:gd name="T17" fmla="*/ 24 h 24"/>
                <a:gd name="T18" fmla="*/ 5 w 57"/>
                <a:gd name="T1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24">
                  <a:moveTo>
                    <a:pt x="5" y="24"/>
                  </a:moveTo>
                  <a:cubicBezTo>
                    <a:pt x="5" y="23"/>
                    <a:pt x="5" y="23"/>
                    <a:pt x="5" y="2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6" y="2"/>
                    <a:pt x="57" y="1"/>
                    <a:pt x="57" y="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4"/>
                    <a:pt x="3" y="24"/>
                  </a:cubicBezTo>
                  <a:cubicBezTo>
                    <a:pt x="5" y="24"/>
                    <a:pt x="5" y="24"/>
                    <a:pt x="5" y="24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34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2" name="Freeform 65"/>
            <p:cNvSpPr/>
            <p:nvPr/>
          </p:nvSpPr>
          <p:spPr bwMode="auto">
            <a:xfrm>
              <a:off x="2708275" y="534988"/>
              <a:ext cx="427038" cy="180975"/>
            </a:xfrm>
            <a:custGeom>
              <a:avLst/>
              <a:gdLst>
                <a:gd name="T0" fmla="*/ 12 w 71"/>
                <a:gd name="T1" fmla="*/ 26 h 30"/>
                <a:gd name="T2" fmla="*/ 12 w 71"/>
                <a:gd name="T3" fmla="*/ 26 h 30"/>
                <a:gd name="T4" fmla="*/ 71 w 71"/>
                <a:gd name="T5" fmla="*/ 3 h 30"/>
                <a:gd name="T6" fmla="*/ 71 w 71"/>
                <a:gd name="T7" fmla="*/ 0 h 30"/>
                <a:gd name="T8" fmla="*/ 11 w 71"/>
                <a:gd name="T9" fmla="*/ 24 h 30"/>
                <a:gd name="T10" fmla="*/ 11 w 71"/>
                <a:gd name="T11" fmla="*/ 24 h 30"/>
                <a:gd name="T12" fmla="*/ 10 w 71"/>
                <a:gd name="T13" fmla="*/ 24 h 30"/>
                <a:gd name="T14" fmla="*/ 0 w 71"/>
                <a:gd name="T15" fmla="*/ 28 h 30"/>
                <a:gd name="T16" fmla="*/ 2 w 71"/>
                <a:gd name="T17" fmla="*/ 30 h 30"/>
                <a:gd name="T18" fmla="*/ 11 w 71"/>
                <a:gd name="T19" fmla="*/ 26 h 30"/>
                <a:gd name="T20" fmla="*/ 12 w 71"/>
                <a:gd name="T21" fmla="*/ 2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30">
                  <a:moveTo>
                    <a:pt x="12" y="26"/>
                  </a:moveTo>
                  <a:cubicBezTo>
                    <a:pt x="12" y="26"/>
                    <a:pt x="12" y="26"/>
                    <a:pt x="12" y="26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1" y="2"/>
                    <a:pt x="71" y="1"/>
                    <a:pt x="71" y="0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" y="29"/>
                    <a:pt x="1" y="30"/>
                    <a:pt x="2" y="30"/>
                  </a:cubicBezTo>
                  <a:cubicBezTo>
                    <a:pt x="11" y="26"/>
                    <a:pt x="11" y="26"/>
                    <a:pt x="11" y="26"/>
                  </a:cubicBezTo>
                  <a:lnTo>
                    <a:pt x="12" y="26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34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3" name="Freeform 66"/>
            <p:cNvSpPr/>
            <p:nvPr/>
          </p:nvSpPr>
          <p:spPr bwMode="auto">
            <a:xfrm>
              <a:off x="2665412" y="461963"/>
              <a:ext cx="465138" cy="193675"/>
            </a:xfrm>
            <a:custGeom>
              <a:avLst/>
              <a:gdLst>
                <a:gd name="T0" fmla="*/ 14 w 77"/>
                <a:gd name="T1" fmla="*/ 27 h 32"/>
                <a:gd name="T2" fmla="*/ 14 w 77"/>
                <a:gd name="T3" fmla="*/ 27 h 32"/>
                <a:gd name="T4" fmla="*/ 74 w 77"/>
                <a:gd name="T5" fmla="*/ 3 h 32"/>
                <a:gd name="T6" fmla="*/ 75 w 77"/>
                <a:gd name="T7" fmla="*/ 3 h 32"/>
                <a:gd name="T8" fmla="*/ 75 w 77"/>
                <a:gd name="T9" fmla="*/ 3 h 32"/>
                <a:gd name="T10" fmla="*/ 77 w 77"/>
                <a:gd name="T11" fmla="*/ 3 h 32"/>
                <a:gd name="T12" fmla="*/ 76 w 77"/>
                <a:gd name="T13" fmla="*/ 0 h 32"/>
                <a:gd name="T14" fmla="*/ 74 w 77"/>
                <a:gd name="T15" fmla="*/ 1 h 32"/>
                <a:gd name="T16" fmla="*/ 74 w 77"/>
                <a:gd name="T17" fmla="*/ 1 h 32"/>
                <a:gd name="T18" fmla="*/ 73 w 77"/>
                <a:gd name="T19" fmla="*/ 1 h 32"/>
                <a:gd name="T20" fmla="*/ 13 w 77"/>
                <a:gd name="T21" fmla="*/ 25 h 32"/>
                <a:gd name="T22" fmla="*/ 13 w 77"/>
                <a:gd name="T23" fmla="*/ 25 h 32"/>
                <a:gd name="T24" fmla="*/ 13 w 77"/>
                <a:gd name="T25" fmla="*/ 25 h 32"/>
                <a:gd name="T26" fmla="*/ 0 w 77"/>
                <a:gd name="T27" fmla="*/ 30 h 32"/>
                <a:gd name="T28" fmla="*/ 1 w 77"/>
                <a:gd name="T29" fmla="*/ 32 h 32"/>
                <a:gd name="T30" fmla="*/ 14 w 77"/>
                <a:gd name="T31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7" h="32">
                  <a:moveTo>
                    <a:pt x="14" y="27"/>
                  </a:moveTo>
                  <a:cubicBezTo>
                    <a:pt x="14" y="27"/>
                    <a:pt x="14" y="27"/>
                    <a:pt x="14" y="27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6" y="2"/>
                    <a:pt x="76" y="1"/>
                    <a:pt x="76" y="0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1"/>
                    <a:pt x="1" y="31"/>
                    <a:pt x="1" y="32"/>
                  </a:cubicBezTo>
                  <a:cubicBezTo>
                    <a:pt x="14" y="27"/>
                    <a:pt x="14" y="27"/>
                    <a:pt x="14" y="27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34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159" name="Oval 96"/>
          <p:cNvSpPr>
            <a:spLocks noChangeArrowheads="1"/>
          </p:cNvSpPr>
          <p:nvPr/>
        </p:nvSpPr>
        <p:spPr bwMode="auto">
          <a:xfrm>
            <a:off x="3443736" y="654637"/>
            <a:ext cx="373473" cy="370263"/>
          </a:xfrm>
          <a:prstGeom prst="ellipse">
            <a:avLst/>
          </a:prstGeom>
          <a:solidFill>
            <a:srgbClr val="5BC4E3">
              <a:alpha val="63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60" name="Oval 97"/>
          <p:cNvSpPr>
            <a:spLocks noChangeArrowheads="1"/>
          </p:cNvSpPr>
          <p:nvPr/>
        </p:nvSpPr>
        <p:spPr bwMode="auto">
          <a:xfrm>
            <a:off x="11271713" y="1285882"/>
            <a:ext cx="425451" cy="425451"/>
          </a:xfrm>
          <a:prstGeom prst="ellipse">
            <a:avLst/>
          </a:prstGeom>
          <a:solidFill>
            <a:srgbClr val="5AB7FF">
              <a:alpha val="53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61" name="Oval 108"/>
          <p:cNvSpPr>
            <a:spLocks noChangeArrowheads="1"/>
          </p:cNvSpPr>
          <p:nvPr/>
        </p:nvSpPr>
        <p:spPr bwMode="auto">
          <a:xfrm>
            <a:off x="7961108" y="4424503"/>
            <a:ext cx="362484" cy="363439"/>
          </a:xfrm>
          <a:prstGeom prst="ellipse">
            <a:avLst/>
          </a:prstGeom>
          <a:solidFill>
            <a:schemeClr val="bg1">
              <a:lumMod val="85000"/>
              <a:alpha val="48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chemeClr val="tx1">
                  <a:alpha val="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2" name="Oval 108"/>
          <p:cNvSpPr>
            <a:spLocks noChangeArrowheads="1"/>
          </p:cNvSpPr>
          <p:nvPr/>
        </p:nvSpPr>
        <p:spPr bwMode="auto">
          <a:xfrm>
            <a:off x="9491336" y="2013105"/>
            <a:ext cx="362484" cy="363439"/>
          </a:xfrm>
          <a:prstGeom prst="ellipse">
            <a:avLst/>
          </a:prstGeom>
          <a:solidFill>
            <a:srgbClr val="5BC4E3">
              <a:alpha val="48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chemeClr val="tx1">
                  <a:alpha val="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38045" y="1532255"/>
            <a:ext cx="955865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7200" b="1" dirty="0">
                <a:ln>
                  <a:solidFill>
                    <a:schemeClr val="bg1">
                      <a:lumMod val="95000"/>
                    </a:schemeClr>
                  </a:solidFill>
                </a:ln>
                <a:solidFill>
                  <a:srgbClr val="0064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  <a:cs typeface="+mn-ea"/>
                <a:sym typeface="+mn-lt"/>
              </a:rPr>
              <a:t>第二章 职场工作沟通</a:t>
            </a:r>
          </a:p>
        </p:txBody>
      </p:sp>
      <p:sp>
        <p:nvSpPr>
          <p:cNvPr id="81" name="Rectangle 2"/>
          <p:cNvSpPr>
            <a:spLocks noGrp="1" noRot="1"/>
          </p:cNvSpPr>
          <p:nvPr/>
        </p:nvSpPr>
        <p:spPr>
          <a:xfrm>
            <a:off x="4580347" y="3709516"/>
            <a:ext cx="6691366" cy="110680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  <a:cs typeface="+mn-ea"/>
                <a:sym typeface="+mn-lt"/>
              </a:rPr>
              <a:t>张岩松主编</a:t>
            </a:r>
            <a:r>
              <a: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  <a:cs typeface="+mn-ea"/>
                <a:sym typeface="+mn-lt"/>
              </a:rPr>
              <a:t>《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  <a:cs typeface="+mn-ea"/>
                <a:sym typeface="+mn-lt"/>
              </a:rPr>
              <a:t>职场沟通与礼仪</a:t>
            </a:r>
            <a:r>
              <a: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  <a:cs typeface="+mn-ea"/>
                <a:sym typeface="+mn-lt"/>
              </a:rPr>
              <a:t>》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  <a:cs typeface="+mn-ea"/>
                <a:sym typeface="+mn-lt"/>
              </a:rPr>
              <a:t>清华大学出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  <a:cs typeface="+mn-ea"/>
                <a:sym typeface="+mn-lt"/>
              </a:rPr>
              <a:t>版社出版</a:t>
            </a:r>
            <a:endParaRPr lang="zh-CN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 animBg="1"/>
      <p:bldP spid="115" grpId="0" animBg="1"/>
      <p:bldP spid="116" grpId="0" animBg="1"/>
      <p:bldP spid="159" grpId="0" animBg="1"/>
      <p:bldP spid="160" grpId="0" animBg="1"/>
      <p:bldP spid="161" grpId="0" animBg="1"/>
      <p:bldP spid="162" grpId="0" animBg="1"/>
      <p:bldP spid="10" grpId="0"/>
      <p:bldP spid="8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035660"/>
            <a:ext cx="12192000" cy="2696897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直角三角形 55"/>
          <p:cNvSpPr/>
          <p:nvPr/>
        </p:nvSpPr>
        <p:spPr>
          <a:xfrm rot="18968184">
            <a:off x="184334" y="-481660"/>
            <a:ext cx="956758" cy="944979"/>
          </a:xfrm>
          <a:prstGeom prst="rtTriangle">
            <a:avLst/>
          </a:prstGeom>
          <a:solidFill>
            <a:srgbClr val="5AB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Rectangle 3"/>
          <p:cNvSpPr>
            <a:spLocks noGrp="1" noRot="1"/>
          </p:cNvSpPr>
          <p:nvPr/>
        </p:nvSpPr>
        <p:spPr>
          <a:xfrm>
            <a:off x="871220" y="861060"/>
            <a:ext cx="5951855" cy="61404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3400" b="1" dirty="0">
                <a:solidFill>
                  <a:srgbClr val="0064F8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二、与领导沟通的方法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15698" y="339306"/>
            <a:ext cx="4888880" cy="52197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2800" dirty="0">
                <a:solidFill>
                  <a:srgbClr val="5AB7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  <a:cs typeface="+mn-ea"/>
                <a:sym typeface="+mn-lt"/>
              </a:rPr>
              <a:t>第一部分  与领导沟通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07720" y="1638300"/>
            <a:ext cx="1058672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7970"/>
            <a:r>
              <a:rPr lang="zh-CN" b="1">
                <a:ea typeface="宋体" panose="02010600030101010101" pitchFamily="2" charset="-122"/>
              </a:rPr>
              <a:t>4．灵活沟通</a:t>
            </a:r>
            <a:endParaRPr lang="zh-CN" b="0">
              <a:ea typeface="宋体" panose="02010600030101010101" pitchFamily="2" charset="-122"/>
            </a:endParaRPr>
          </a:p>
          <a:p>
            <a:r>
              <a:rPr lang="zh-CN" b="0">
                <a:ea typeface="宋体" panose="02010600030101010101" pitchFamily="2" charset="-122"/>
              </a:rPr>
              <a:t>由于个人的素质和经历不同，不同的领导就有不同的处事风格。揣摩上司的不同风格，在交往过程中区别对待，往往会获得更好的沟通效果（见表4-1）。</a:t>
            </a:r>
          </a:p>
          <a:p>
            <a:endParaRPr lang="zh-CN" altLang="en-US"/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2379345" y="2998153"/>
          <a:ext cx="6650355" cy="30626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63065"/>
                <a:gridCol w="2720340"/>
                <a:gridCol w="2266950"/>
              </a:tblGrid>
              <a:tr h="26225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风格类型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性格特点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沟通技巧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8295">
                <a:tc row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控制型（权力欲强）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实际，果决，求胜心切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简明扼要，直截了当尊重权威，执行命令称赞成就而非个性或人品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607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态度强硬，要求服从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</a:tcPr>
                </a:tc>
              </a:tr>
              <a:tr h="3505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关注结果，而非过程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62255">
                <a:tc row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互动型（重人际关系）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亲切友善，善于交际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公开、真诚地赞美开诚布公地发表意见忌背后发泄不满情绪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607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愿意聆听困难和要求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</a:tcPr>
                </a:tc>
              </a:tr>
              <a:tr h="26289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喜欢参与，主动营造融洽氛围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28295">
                <a:tc row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务实型（干事创业）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为人处事自有标准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开门见山，就事论事据实陈述不忽略关键细节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76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理性思考，不喜感情用事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</a:tcPr>
                </a:tc>
              </a:tr>
              <a:tr h="32829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注重细节，探究来龙去脉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4201160" y="2566035"/>
            <a:ext cx="35598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>
                <a:ea typeface="宋体" panose="02010600030101010101" pitchFamily="2" charset="-122"/>
                <a:sym typeface="+mn-ea"/>
              </a:rPr>
              <a:t>表4-1  上司风格类型及沟通技巧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bldLvl="0" animBg="1"/>
      <p:bldP spid="9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026135"/>
            <a:ext cx="12192000" cy="2696897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直角三角形 55"/>
          <p:cNvSpPr/>
          <p:nvPr/>
        </p:nvSpPr>
        <p:spPr>
          <a:xfrm rot="18968184">
            <a:off x="184334" y="-481660"/>
            <a:ext cx="956758" cy="944979"/>
          </a:xfrm>
          <a:prstGeom prst="rtTriangle">
            <a:avLst/>
          </a:prstGeom>
          <a:solidFill>
            <a:srgbClr val="5AB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Rectangle 3"/>
          <p:cNvSpPr>
            <a:spLocks noGrp="1" noRot="1"/>
          </p:cNvSpPr>
          <p:nvPr/>
        </p:nvSpPr>
        <p:spPr>
          <a:xfrm>
            <a:off x="871267" y="1338976"/>
            <a:ext cx="10419585" cy="38925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612140" algn="just" eaLnBrk="1" hangingPunct="1">
              <a:lnSpc>
                <a:spcPct val="150000"/>
              </a:lnSpc>
              <a:spcBef>
                <a:spcPts val="1000"/>
              </a:spcBef>
              <a:buClr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5．定位沟通</a:t>
            </a:r>
          </a:p>
          <a:p>
            <a:pPr marL="0" indent="612140" algn="just" eaLnBrk="1" hangingPunct="1">
              <a:lnSpc>
                <a:spcPct val="150000"/>
              </a:lnSpc>
              <a:spcBef>
                <a:spcPts val="1000"/>
              </a:spcBef>
              <a:buClrTx/>
              <a:buNone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正确认识自己的角色、地位，真正做到出力而不“越位”，是处理好上下级关系的一项重要艺术。越位是下级在处理与上级关系过程中常发生的一种错误。主要表现在以下几个方面。</a:t>
            </a:r>
          </a:p>
          <a:p>
            <a:pPr marL="0" indent="612140" algn="just" eaLnBrk="1" hangingPunct="1">
              <a:lnSpc>
                <a:spcPct val="150000"/>
              </a:lnSpc>
              <a:spcBef>
                <a:spcPts val="1000"/>
              </a:spcBef>
              <a:buClrTx/>
              <a:buNone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（1）决策越位。（2）表态越位。</a:t>
            </a:r>
          </a:p>
          <a:p>
            <a:pPr marL="0" indent="612140" algn="just" eaLnBrk="1" hangingPunct="1">
              <a:lnSpc>
                <a:spcPct val="150000"/>
              </a:lnSpc>
              <a:spcBef>
                <a:spcPts val="1000"/>
              </a:spcBef>
              <a:buClrTx/>
              <a:buNone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（3）工作越位。（4）场合越位。</a:t>
            </a:r>
          </a:p>
        </p:txBody>
      </p:sp>
      <p:sp>
        <p:nvSpPr>
          <p:cNvPr id="9" name="Rectangle 3"/>
          <p:cNvSpPr>
            <a:spLocks noGrp="1" noRot="1"/>
          </p:cNvSpPr>
          <p:nvPr/>
        </p:nvSpPr>
        <p:spPr>
          <a:xfrm>
            <a:off x="871220" y="861060"/>
            <a:ext cx="5951855" cy="61404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3400" b="1" dirty="0">
                <a:solidFill>
                  <a:srgbClr val="0064F8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二、与领导沟通的方法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15698" y="339306"/>
            <a:ext cx="4888880" cy="52197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2800" dirty="0">
                <a:solidFill>
                  <a:srgbClr val="5AB7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  <a:cs typeface="+mn-ea"/>
                <a:sym typeface="+mn-lt"/>
              </a:rPr>
              <a:t>第一部分  与领导沟通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bldLvl="0" animBg="1"/>
      <p:bldP spid="8" grpId="0"/>
      <p:bldP spid="9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728500"/>
            <a:ext cx="12313920" cy="2696897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直角三角形 55"/>
          <p:cNvSpPr/>
          <p:nvPr/>
        </p:nvSpPr>
        <p:spPr>
          <a:xfrm rot="18968184">
            <a:off x="184334" y="-481660"/>
            <a:ext cx="956758" cy="944979"/>
          </a:xfrm>
          <a:prstGeom prst="rtTriangle">
            <a:avLst/>
          </a:prstGeom>
          <a:solidFill>
            <a:srgbClr val="5AB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Rectangle 3"/>
          <p:cNvSpPr>
            <a:spLocks noGrp="1" noRot="1"/>
          </p:cNvSpPr>
          <p:nvPr/>
        </p:nvSpPr>
        <p:spPr>
          <a:xfrm>
            <a:off x="871267" y="1382571"/>
            <a:ext cx="10419585" cy="563689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612140" algn="just" eaLnBrk="1" hangingPunct="1">
              <a:lnSpc>
                <a:spcPct val="130000"/>
              </a:lnSpc>
              <a:spcBef>
                <a:spcPts val="1000"/>
              </a:spcBef>
              <a:buClrTx/>
              <a:buNone/>
            </a:pPr>
            <a:r>
              <a:rPr lang="en-US" altLang="zh-CN" sz="2600" dirty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+mn-lt"/>
              </a:rPr>
              <a:t>1</a:t>
            </a:r>
            <a:r>
              <a:rPr lang="zh-CN" altLang="en-US" sz="26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．明确程序</a:t>
            </a:r>
          </a:p>
          <a:p>
            <a:pPr marL="0" indent="612140" algn="just" eaLnBrk="1" hangingPunct="1">
              <a:lnSpc>
                <a:spcPct val="130000"/>
              </a:lnSpc>
              <a:spcBef>
                <a:spcPts val="1000"/>
              </a:spcBef>
              <a:buClrTx/>
              <a:buNone/>
            </a:pP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（1）明确指令。（2）拟定计划。（3）适时请教。（4）总结汇报。</a:t>
            </a:r>
          </a:p>
          <a:p>
            <a:pPr marL="0" indent="612140" algn="just" eaLnBrk="1" hangingPunct="1">
              <a:lnSpc>
                <a:spcPct val="130000"/>
              </a:lnSpc>
              <a:spcBef>
                <a:spcPts val="1000"/>
              </a:spcBef>
              <a:buClrTx/>
              <a:buNone/>
            </a:pPr>
            <a:r>
              <a:rPr sz="2600" dirty="0">
                <a:solidFill>
                  <a:srgbClr val="C00000"/>
                </a:solidFill>
                <a:ea typeface="黑体" panose="02010609060101010101" charset="-122"/>
                <a:sym typeface="+mn-lt"/>
              </a:rPr>
              <a:t>2．充分准备</a:t>
            </a:r>
            <a:r>
              <a:rPr lang="zh-CN" altLang="en-US" sz="26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。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要做好思想准备、要做好资料准备、要搞好“战术想定”。</a:t>
            </a:r>
          </a:p>
          <a:p>
            <a:pPr marL="0" indent="612140" algn="just" eaLnBrk="1" hangingPunct="1">
              <a:lnSpc>
                <a:spcPct val="130000"/>
              </a:lnSpc>
              <a:spcBef>
                <a:spcPts val="1000"/>
              </a:spcBef>
              <a:buClrTx/>
              <a:buNone/>
            </a:pPr>
            <a:r>
              <a:rPr sz="2600" dirty="0">
                <a:solidFill>
                  <a:srgbClr val="C00000"/>
                </a:solidFill>
                <a:ea typeface="黑体" panose="02010609060101010101" charset="-122"/>
                <a:sym typeface="+mn-lt"/>
              </a:rPr>
              <a:t>3．选择时机</a:t>
            </a:r>
            <a:r>
              <a:rPr lang="zh-CN" sz="2600" dirty="0">
                <a:solidFill>
                  <a:srgbClr val="C00000"/>
                </a:solidFill>
                <a:ea typeface="黑体" panose="02010609060101010101" charset="-122"/>
                <a:sym typeface="+mn-lt"/>
              </a:rPr>
              <a:t>。</a:t>
            </a:r>
            <a:r>
              <a:rPr lang="zh-CN" altLang="en-US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注意时机、场合。</a:t>
            </a:r>
          </a:p>
          <a:p>
            <a:pPr marL="0" indent="612140" algn="just" eaLnBrk="1" hangingPunct="1">
              <a:lnSpc>
                <a:spcPct val="130000"/>
              </a:lnSpc>
              <a:spcBef>
                <a:spcPts val="1000"/>
              </a:spcBef>
              <a:buClrTx/>
              <a:buNone/>
            </a:pPr>
            <a:r>
              <a:rPr lang="zh-CN" altLang="en-US" sz="2600" dirty="0">
                <a:solidFill>
                  <a:srgbClr val="C00000"/>
                </a:solidFill>
                <a:ea typeface="黑体" panose="02010609060101010101" charset="-122"/>
                <a:sym typeface="+mn-lt"/>
              </a:rPr>
              <a:t>4．因人而异。</a:t>
            </a:r>
          </a:p>
          <a:p>
            <a:pPr marL="0" indent="612140" algn="just" eaLnBrk="1" hangingPunct="1">
              <a:lnSpc>
                <a:spcPct val="130000"/>
              </a:lnSpc>
              <a:spcBef>
                <a:spcPts val="1000"/>
              </a:spcBef>
              <a:buClrTx/>
              <a:buNone/>
            </a:pPr>
            <a:r>
              <a:rPr lang="zh-CN" altLang="en-US" sz="2600" dirty="0">
                <a:solidFill>
                  <a:srgbClr val="C00000"/>
                </a:solidFill>
                <a:ea typeface="黑体" panose="02010609060101010101" charset="-122"/>
                <a:sym typeface="+mn-lt"/>
              </a:rPr>
              <a:t>5．斟酌语言。</a:t>
            </a:r>
          </a:p>
          <a:p>
            <a:pPr marL="0" indent="612140" algn="just" eaLnBrk="1" hangingPunct="1">
              <a:lnSpc>
                <a:spcPct val="130000"/>
              </a:lnSpc>
              <a:spcBef>
                <a:spcPts val="1000"/>
              </a:spcBef>
              <a:buClrTx/>
              <a:buNone/>
            </a:pPr>
            <a:r>
              <a:rPr lang="zh-CN" altLang="en-US" sz="2600" dirty="0">
                <a:solidFill>
                  <a:srgbClr val="C00000"/>
                </a:solidFill>
                <a:ea typeface="黑体" panose="02010609060101010101" charset="-122"/>
                <a:sym typeface="+mn-lt"/>
              </a:rPr>
              <a:t>6．遵守礼仪。</a:t>
            </a:r>
            <a:r>
              <a:rPr lang="zh-CN" altLang="en-US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一是准时赴约。二是举止得体。</a:t>
            </a:r>
          </a:p>
          <a:p>
            <a:pPr marL="0" indent="612140" algn="just" eaLnBrk="1" hangingPunct="1">
              <a:lnSpc>
                <a:spcPct val="130000"/>
              </a:lnSpc>
              <a:spcBef>
                <a:spcPts val="1000"/>
              </a:spcBef>
              <a:buClrTx/>
              <a:buNone/>
            </a:pPr>
            <a:r>
              <a:rPr lang="zh-CN" altLang="en-US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             三是控制好时间。四是注意场合。</a:t>
            </a:r>
            <a:endParaRPr lang="zh-CN" altLang="en-US" sz="26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  <a:p>
            <a:pPr marL="0" indent="612140" algn="just" eaLnBrk="1" hangingPunct="1">
              <a:lnSpc>
                <a:spcPct val="130000"/>
              </a:lnSpc>
              <a:spcBef>
                <a:spcPts val="1000"/>
              </a:spcBef>
              <a:buClrTx/>
              <a:buNone/>
            </a:pPr>
            <a:endParaRPr lang="zh-CN" altLang="en-US" sz="26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sp>
        <p:nvSpPr>
          <p:cNvPr id="9" name="Rectangle 3"/>
          <p:cNvSpPr>
            <a:spLocks noGrp="1" noRot="1"/>
          </p:cNvSpPr>
          <p:nvPr/>
        </p:nvSpPr>
        <p:spPr>
          <a:xfrm>
            <a:off x="871220" y="861060"/>
            <a:ext cx="5709920" cy="58356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b="1" dirty="0">
                <a:solidFill>
                  <a:srgbClr val="0064F8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三、请示与汇报工作的技巧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15698" y="339306"/>
            <a:ext cx="4888880" cy="52197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2800" dirty="0">
                <a:solidFill>
                  <a:srgbClr val="5AB7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  <a:cs typeface="+mn-ea"/>
                <a:sym typeface="+mn-lt"/>
              </a:rPr>
              <a:t>第一部分  与领导沟通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8" grpId="0"/>
      <p:bldP spid="9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728500"/>
            <a:ext cx="12313920" cy="2696897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直角三角形 55"/>
          <p:cNvSpPr/>
          <p:nvPr/>
        </p:nvSpPr>
        <p:spPr>
          <a:xfrm rot="18968184">
            <a:off x="184334" y="-481660"/>
            <a:ext cx="956758" cy="944979"/>
          </a:xfrm>
          <a:prstGeom prst="rtTriangle">
            <a:avLst/>
          </a:prstGeom>
          <a:solidFill>
            <a:srgbClr val="5AB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Rectangle 3"/>
          <p:cNvSpPr>
            <a:spLocks noGrp="1" noRot="1"/>
          </p:cNvSpPr>
          <p:nvPr/>
        </p:nvSpPr>
        <p:spPr>
          <a:xfrm>
            <a:off x="959485" y="575945"/>
            <a:ext cx="5562600" cy="58356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b="1" dirty="0">
                <a:solidFill>
                  <a:srgbClr val="0064F8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四、与不同类型的领导相处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208433" y="141186"/>
            <a:ext cx="4888880" cy="52197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2800" dirty="0">
                <a:solidFill>
                  <a:srgbClr val="5AB7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  <a:cs typeface="+mn-ea"/>
                <a:sym typeface="+mn-lt"/>
              </a:rPr>
              <a:t>第一部分  与领导沟通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908810" y="1159510"/>
            <a:ext cx="67271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1400" b="1">
                <a:ea typeface="宋体" panose="02010600030101010101" pitchFamily="2" charset="-122"/>
              </a:rPr>
              <a:t>聪明些、圆滑些，并不是毛病，恰恰是作为一个下属应具备的素质。与不同类型的领导相处如表4-2所示。              </a:t>
            </a:r>
            <a:r>
              <a:rPr lang="zh-CN" sz="14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宋体" panose="02010600030101010101" pitchFamily="2" charset="-122"/>
              </a:rPr>
              <a:t> </a:t>
            </a:r>
            <a:r>
              <a:rPr lang="zh-CN" sz="105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宋体" panose="02010600030101010101" pitchFamily="2" charset="-122"/>
              </a:rPr>
              <a:t>表4-2  与不同类型的领导相处</a:t>
            </a:r>
            <a:endParaRPr lang="zh-CN" altLang="en-US" sz="1050" b="1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宋体" panose="02010600030101010101" pitchFamily="2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801495" y="1735455"/>
          <a:ext cx="7164705" cy="5547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2670"/>
                <a:gridCol w="6122035"/>
              </a:tblGrid>
              <a:tr h="18288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领导类型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相处之道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279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冷静型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一切工作计划，你提供建议，但不要自作主张，等到计划决定后，你只要负责执行便好。至于执行的经过，必须有详细记载，即使是极细微的地方，也不能稍有疏忽。执行中所遇到的困难，你最好能自行解决，不必请示。事后报告，也要力求避免夸张的口气，轻描淡写为好。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215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豪爽型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他自己长于才气，所以最爱有才气的人。当机会未到时，你仍很愉快地工作，并做得又快又好，这表现了你游刃有余的能力。同时还要随时留心机会，一旦发现机会，就要好好把握。切记所计划的一切要十分周详，然后见机提出，只要一经采用便可脱颖而出。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567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热忱型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逢他对你表示特别好感时，不要完全相信而认为相见恨晚，必须明白他的热情并不会持久，要保持受宠不惊的常态，采取不即不离的方式。“不即”可使他热情上升的走势和缓，不致在短时间内便达到顶点，同时延长了彼此亲热的时间；“不离”可使他不感失望。如果你有所主张或建议，也要用“零卖”的方法，不要“整批发售”，如此才能使他对你时时都感到新鲜。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92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健忘型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当他在讲述某个事件或表明某种观点时，下属可装作不懂，故意多问他几遍，也可提出自己不同的看法，故意引起讨论来加深上司的印象。最后，还可以对上司的陈述进行概括，用简短的语言重复给上司听，让他也牢牢记住。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92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傲慢型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谨守岗位，落落寡合。这样，他虽然傲慢，但为自己的事业着想，也不能专蓄那些食利的小人，完全摒斥求功的君子。一有机会，你就该表现出你独特的本领，只要你是个人才，不愁他不对你另眼相看。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39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小人型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保持个性上的相对独立；保持工作上的相对热情；保持人格上的相对自尊；保持交往上的相对距离；保持生活上的相对融洽。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215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阴险型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只有如临深渊，如履薄冰，兢兢业业，一切唯上司马首是瞻，卖尽你的力，隐藏你的智。卖力易得其欢心，隐智易使其轻你，轻你自不会防你，轻你自不会忌你。如此一来，或许倒可以相安无事。像这种地方原本就不是好的久居之所，如果希望有所表现的话，劝你还是速作远走高飞的打算。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9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4484" y="4373880"/>
            <a:ext cx="12192000" cy="2474444"/>
          </a:xfrm>
          <a:prstGeom prst="rect">
            <a:avLst/>
          </a:prstGeom>
        </p:spPr>
      </p:pic>
      <p:cxnSp>
        <p:nvCxnSpPr>
          <p:cNvPr id="32" name="直接连接符 31"/>
          <p:cNvCxnSpPr/>
          <p:nvPr/>
        </p:nvCxnSpPr>
        <p:spPr>
          <a:xfrm flipV="1">
            <a:off x="7098030" y="2998470"/>
            <a:ext cx="1852930" cy="113792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 flipV="1">
            <a:off x="3656867" y="3236122"/>
            <a:ext cx="1224699" cy="138105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 flipV="1">
            <a:off x="5766435" y="2412365"/>
            <a:ext cx="117475" cy="1571625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椭圆 37"/>
          <p:cNvSpPr/>
          <p:nvPr/>
        </p:nvSpPr>
        <p:spPr>
          <a:xfrm>
            <a:off x="4729937" y="3096829"/>
            <a:ext cx="2496277" cy="2496277"/>
          </a:xfrm>
          <a:prstGeom prst="ellipse">
            <a:avLst/>
          </a:prstGeom>
          <a:ln w="190500">
            <a:solidFill>
              <a:schemeClr val="bg1"/>
            </a:solidFill>
          </a:ln>
          <a:effectLst>
            <a:outerShdw blurRad="127000" dist="38100" dir="60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200">
              <a:defRPr/>
            </a:pPr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9" name="Rectangle 11"/>
          <p:cNvSpPr>
            <a:spLocks noChangeArrowheads="1"/>
          </p:cNvSpPr>
          <p:nvPr/>
        </p:nvSpPr>
        <p:spPr bwMode="gray">
          <a:xfrm>
            <a:off x="4984847" y="3436918"/>
            <a:ext cx="1951611" cy="175432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kumimoji="1" lang="zh-CN" altLang="en-US" sz="5400" b="1" dirty="0">
                <a:solidFill>
                  <a:schemeClr val="bg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  <a:cs typeface="+mn-ea"/>
                <a:sym typeface="+mn-lt"/>
              </a:rPr>
              <a:t>学习任务</a:t>
            </a:r>
          </a:p>
        </p:txBody>
      </p:sp>
      <p:sp>
        <p:nvSpPr>
          <p:cNvPr id="40" name="椭圆 39"/>
          <p:cNvSpPr/>
          <p:nvPr/>
        </p:nvSpPr>
        <p:spPr>
          <a:xfrm>
            <a:off x="2456715" y="2330804"/>
            <a:ext cx="1314133" cy="1334843"/>
          </a:xfrm>
          <a:prstGeom prst="ellipse">
            <a:avLst/>
          </a:prstGeom>
          <a:solidFill>
            <a:srgbClr val="FFC000"/>
          </a:solidFill>
          <a:ln w="762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9699" tIns="74848" rIns="149699" bIns="74848" rtlCol="0" anchor="ctr"/>
          <a:lstStyle/>
          <a:p>
            <a:pPr algn="ctr" defTabSz="1219200">
              <a:defRPr/>
            </a:pPr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5167364" y="1086839"/>
            <a:ext cx="1314133" cy="1334843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49699" tIns="74848" rIns="149699" bIns="74848"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defTabSz="1219200">
              <a:defRPr/>
            </a:pPr>
            <a:endParaRPr lang="zh-CN" altLang="en-US" sz="2400">
              <a:solidFill>
                <a:schemeClr val="tx2"/>
              </a:solidFill>
              <a:effectLst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8427720" y="1713865"/>
            <a:ext cx="1452245" cy="1522095"/>
          </a:xfrm>
          <a:prstGeom prst="ellipse">
            <a:avLst/>
          </a:prstGeom>
          <a:solidFill>
            <a:srgbClr val="0070C0"/>
          </a:solidFill>
          <a:ln w="762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9699" tIns="74848" rIns="149699" bIns="74848" rtlCol="0" anchor="ctr"/>
          <a:lstStyle/>
          <a:p>
            <a:pPr algn="ctr" defTabSz="1219200">
              <a:defRPr/>
            </a:pPr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4" name="TextBox 69"/>
          <p:cNvSpPr txBox="1"/>
          <p:nvPr/>
        </p:nvSpPr>
        <p:spPr>
          <a:xfrm>
            <a:off x="2319021" y="2611189"/>
            <a:ext cx="1590790" cy="487045"/>
          </a:xfrm>
          <a:prstGeom prst="rect">
            <a:avLst/>
          </a:prstGeom>
          <a:noFill/>
        </p:spPr>
        <p:txBody>
          <a:bodyPr wrap="square" lIns="149699" tIns="74848" rIns="149699" bIns="74848" rtlCol="0">
            <a:spAutoFit/>
          </a:bodyPr>
          <a:lstStyle/>
          <a:p>
            <a:pPr algn="ctr"/>
            <a:r>
              <a:rPr lang="zh-CN" altLang="en-US" sz="2200" dirty="0">
                <a:solidFill>
                  <a:schemeClr val="bg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  <a:cs typeface="+mn-ea"/>
                <a:sym typeface="+mn-lt"/>
              </a:rPr>
              <a:t>基本要求</a:t>
            </a:r>
          </a:p>
        </p:txBody>
      </p:sp>
      <p:sp>
        <p:nvSpPr>
          <p:cNvPr id="46" name="TextBox 71"/>
          <p:cNvSpPr txBox="1"/>
          <p:nvPr/>
        </p:nvSpPr>
        <p:spPr>
          <a:xfrm>
            <a:off x="5089360" y="1342071"/>
            <a:ext cx="1590790" cy="487045"/>
          </a:xfrm>
          <a:prstGeom prst="rect">
            <a:avLst/>
          </a:prstGeom>
          <a:noFill/>
        </p:spPr>
        <p:txBody>
          <a:bodyPr wrap="square" lIns="149699" tIns="74848" rIns="149699" bIns="74848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zh-CN" altLang="en-US" sz="2200" dirty="0">
                <a:solidFill>
                  <a:schemeClr val="bg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  <a:cs typeface="+mn-ea"/>
                <a:sym typeface="+mn-lt"/>
              </a:rPr>
              <a:t>方法</a:t>
            </a:r>
          </a:p>
        </p:txBody>
      </p:sp>
      <p:sp>
        <p:nvSpPr>
          <p:cNvPr id="47" name="TextBox 72"/>
          <p:cNvSpPr txBox="1"/>
          <p:nvPr/>
        </p:nvSpPr>
        <p:spPr>
          <a:xfrm>
            <a:off x="8233568" y="2062592"/>
            <a:ext cx="1722935" cy="487045"/>
          </a:xfrm>
          <a:prstGeom prst="rect">
            <a:avLst/>
          </a:prstGeom>
          <a:noFill/>
        </p:spPr>
        <p:txBody>
          <a:bodyPr wrap="square" lIns="149699" tIns="74848" rIns="149699" bIns="74848" rtlCol="0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zh-CN" altLang="en-US" sz="2200" dirty="0">
                <a:solidFill>
                  <a:schemeClr val="bg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  <a:cs typeface="+mn-ea"/>
                <a:sym typeface="+mn-lt"/>
              </a:rPr>
              <a:t>禁忌</a:t>
            </a:r>
          </a:p>
        </p:txBody>
      </p:sp>
      <p:sp>
        <p:nvSpPr>
          <p:cNvPr id="48" name="直角三角形 47"/>
          <p:cNvSpPr/>
          <p:nvPr/>
        </p:nvSpPr>
        <p:spPr>
          <a:xfrm rot="18968184">
            <a:off x="169850" y="-491921"/>
            <a:ext cx="956758" cy="944979"/>
          </a:xfrm>
          <a:prstGeom prst="rtTriangle">
            <a:avLst/>
          </a:prstGeom>
          <a:solidFill>
            <a:srgbClr val="5AB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3648" y="115786"/>
            <a:ext cx="4888880" cy="52197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2800" dirty="0">
                <a:solidFill>
                  <a:srgbClr val="5AB7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  <a:cs typeface="+mn-ea"/>
                <a:sym typeface="+mn-lt"/>
              </a:rPr>
              <a:t>第二部分 与同事沟通</a:t>
            </a:r>
          </a:p>
        </p:txBody>
      </p:sp>
      <p:sp>
        <p:nvSpPr>
          <p:cNvPr id="4" name="椭圆 3"/>
          <p:cNvSpPr/>
          <p:nvPr/>
        </p:nvSpPr>
        <p:spPr>
          <a:xfrm>
            <a:off x="8554720" y="3650615"/>
            <a:ext cx="1452245" cy="1522095"/>
          </a:xfrm>
          <a:prstGeom prst="ellipse">
            <a:avLst/>
          </a:prstGeom>
          <a:gradFill>
            <a:gsLst>
              <a:gs pos="0">
                <a:srgbClr val="14CD68"/>
              </a:gs>
              <a:gs pos="100000">
                <a:srgbClr val="0B6E38"/>
              </a:gs>
            </a:gsLst>
            <a:lin ang="5400000" scaled="0"/>
          </a:gradFill>
          <a:ln w="762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9699" tIns="74848" rIns="149699" bIns="74848" rtlCol="0" anchor="ctr"/>
          <a:lstStyle/>
          <a:p>
            <a:pPr algn="ctr" defTabSz="1219200">
              <a:defRPr/>
            </a:pPr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TextBox 72"/>
          <p:cNvSpPr txBox="1"/>
          <p:nvPr/>
        </p:nvSpPr>
        <p:spPr>
          <a:xfrm>
            <a:off x="8427878" y="3984102"/>
            <a:ext cx="1722935" cy="825500"/>
          </a:xfrm>
          <a:prstGeom prst="rect">
            <a:avLst/>
          </a:prstGeom>
          <a:noFill/>
        </p:spPr>
        <p:txBody>
          <a:bodyPr wrap="square" lIns="149699" tIns="74848" rIns="149699" bIns="74848" rtlCol="0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zh-CN" altLang="en-US" sz="2200" dirty="0">
                <a:solidFill>
                  <a:schemeClr val="bg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  <a:cs typeface="+mn-ea"/>
                <a:sym typeface="+mn-lt"/>
              </a:rPr>
              <a:t>不同类型的同事相处</a:t>
            </a: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7098030" y="4617085"/>
            <a:ext cx="1456690" cy="57404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39" grpId="0"/>
      <p:bldP spid="40" grpId="0" bldLvl="0" animBg="1"/>
      <p:bldP spid="42" grpId="0" bldLvl="0" animBg="1"/>
      <p:bldP spid="43" grpId="0" bldLvl="0" animBg="1"/>
      <p:bldP spid="44" grpId="0"/>
      <p:bldP spid="46" grpId="0"/>
      <p:bldP spid="47" grpId="0"/>
      <p:bldP spid="48" grpId="0" bldLvl="0" animBg="1"/>
      <p:bldP spid="3" grpId="0"/>
      <p:bldP spid="4" grpId="0" bldLvl="0" animBg="1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076325" y="4869815"/>
            <a:ext cx="7048500" cy="607060"/>
          </a:xfrm>
          <a:prstGeom prst="roundRect">
            <a:avLst/>
          </a:prstGeo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ang="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1076325" y="4144010"/>
            <a:ext cx="7048500" cy="607060"/>
          </a:xfrm>
          <a:prstGeom prst="roundRect">
            <a:avLst/>
          </a:prstGeo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ang="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1076325" y="3403600"/>
            <a:ext cx="7048500" cy="607060"/>
          </a:xfrm>
          <a:prstGeom prst="roundRect">
            <a:avLst/>
          </a:prstGeo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ang="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1076325" y="2572385"/>
            <a:ext cx="7048500" cy="607060"/>
          </a:xfrm>
          <a:prstGeom prst="roundRect">
            <a:avLst/>
          </a:prstGeo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ang="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1076325" y="1689735"/>
            <a:ext cx="7048500" cy="607060"/>
          </a:xfrm>
          <a:prstGeom prst="roundRect">
            <a:avLst/>
          </a:prstGeo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441315"/>
            <a:ext cx="12192000" cy="2281555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直角三角形 55"/>
          <p:cNvSpPr/>
          <p:nvPr/>
        </p:nvSpPr>
        <p:spPr>
          <a:xfrm rot="18968184">
            <a:off x="184334" y="-481660"/>
            <a:ext cx="956758" cy="944979"/>
          </a:xfrm>
          <a:prstGeom prst="rtTriangle">
            <a:avLst/>
          </a:prstGeom>
          <a:solidFill>
            <a:srgbClr val="5AB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Rectangle 3"/>
          <p:cNvSpPr>
            <a:spLocks noGrp="1" noRot="1"/>
          </p:cNvSpPr>
          <p:nvPr/>
        </p:nvSpPr>
        <p:spPr>
          <a:xfrm>
            <a:off x="871267" y="1605676"/>
            <a:ext cx="10419585" cy="383603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612140" algn="just" eaLnBrk="1" hangingPunct="1">
              <a:lnSpc>
                <a:spcPct val="150000"/>
              </a:lnSpc>
              <a:spcBef>
                <a:spcPts val="1000"/>
              </a:spcBef>
              <a:buClr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1．互相尊重</a:t>
            </a:r>
          </a:p>
          <a:p>
            <a:pPr marL="0" indent="612140" algn="just" eaLnBrk="1" hangingPunct="1">
              <a:lnSpc>
                <a:spcPct val="150000"/>
              </a:lnSpc>
              <a:spcBef>
                <a:spcPts val="1000"/>
              </a:spcBef>
              <a:buClr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2．真诚待人</a:t>
            </a:r>
          </a:p>
          <a:p>
            <a:pPr marL="0" indent="612140" algn="just" eaLnBrk="1" hangingPunct="1">
              <a:lnSpc>
                <a:spcPct val="150000"/>
              </a:lnSpc>
              <a:spcBef>
                <a:spcPts val="1000"/>
              </a:spcBef>
              <a:buClr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3．互谅互让</a:t>
            </a:r>
          </a:p>
          <a:p>
            <a:pPr marL="0" indent="612140" algn="just" eaLnBrk="1" hangingPunct="1">
              <a:lnSpc>
                <a:spcPct val="150000"/>
              </a:lnSpc>
              <a:spcBef>
                <a:spcPts val="1000"/>
              </a:spcBef>
              <a:buClr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4．分享成绩</a:t>
            </a:r>
          </a:p>
          <a:p>
            <a:pPr marL="0" indent="612140" algn="just" eaLnBrk="1" hangingPunct="1">
              <a:lnSpc>
                <a:spcPct val="150000"/>
              </a:lnSpc>
              <a:spcBef>
                <a:spcPts val="1000"/>
              </a:spcBef>
              <a:buClr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5．大局为重</a:t>
            </a:r>
          </a:p>
        </p:txBody>
      </p:sp>
      <p:sp>
        <p:nvSpPr>
          <p:cNvPr id="9" name="Rectangle 3"/>
          <p:cNvSpPr>
            <a:spLocks noGrp="1" noRot="1"/>
          </p:cNvSpPr>
          <p:nvPr/>
        </p:nvSpPr>
        <p:spPr>
          <a:xfrm>
            <a:off x="871220" y="861060"/>
            <a:ext cx="6785610" cy="61404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3400" b="1" dirty="0">
                <a:solidFill>
                  <a:srgbClr val="0064F8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一、与同事沟通的基本要求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23648" y="115786"/>
            <a:ext cx="4888880" cy="52197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2800" dirty="0">
                <a:solidFill>
                  <a:srgbClr val="5AB7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  <a:cs typeface="+mn-ea"/>
                <a:sym typeface="+mn-lt"/>
              </a:rPr>
              <a:t>第二部分 与同事沟通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bldLvl="0" animBg="1"/>
      <p:bldP spid="8" grpId="0"/>
      <p:bldP spid="9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728500"/>
            <a:ext cx="12313920" cy="2696897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直角三角形 55"/>
          <p:cNvSpPr/>
          <p:nvPr/>
        </p:nvSpPr>
        <p:spPr>
          <a:xfrm rot="18968184">
            <a:off x="184334" y="-481660"/>
            <a:ext cx="956758" cy="944979"/>
          </a:xfrm>
          <a:prstGeom prst="rtTriangle">
            <a:avLst/>
          </a:prstGeom>
          <a:solidFill>
            <a:srgbClr val="5AB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Rectangle 3"/>
          <p:cNvSpPr>
            <a:spLocks noGrp="1" noRot="1"/>
          </p:cNvSpPr>
          <p:nvPr/>
        </p:nvSpPr>
        <p:spPr>
          <a:xfrm>
            <a:off x="871267" y="1628951"/>
            <a:ext cx="10419585" cy="320421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612140" algn="just" eaLnBrk="1" hangingPunct="1">
              <a:lnSpc>
                <a:spcPct val="130000"/>
              </a:lnSpc>
              <a:spcBef>
                <a:spcPts val="1000"/>
              </a:spcBef>
              <a:buClrTx/>
              <a:buNone/>
            </a:pPr>
            <a:r>
              <a:rPr sz="2600" dirty="0">
                <a:solidFill>
                  <a:srgbClr val="C00000"/>
                </a:solidFill>
                <a:ea typeface="黑体" panose="02010609060101010101" charset="-122"/>
                <a:sym typeface="+mn-lt"/>
              </a:rPr>
              <a:t>1．重视团队合作</a:t>
            </a:r>
          </a:p>
          <a:p>
            <a:pPr marL="0" indent="612140" algn="just" eaLnBrk="1" hangingPunct="1">
              <a:lnSpc>
                <a:spcPct val="130000"/>
              </a:lnSpc>
              <a:spcBef>
                <a:spcPts val="1000"/>
              </a:spcBef>
              <a:buClrTx/>
              <a:buNone/>
            </a:pPr>
            <a:r>
              <a:rPr sz="2600" dirty="0">
                <a:solidFill>
                  <a:srgbClr val="C00000"/>
                </a:solidFill>
                <a:ea typeface="黑体" panose="02010609060101010101" charset="-122"/>
                <a:sym typeface="+mn-lt"/>
              </a:rPr>
              <a:t>2．懂得相互欣赏</a:t>
            </a:r>
          </a:p>
          <a:p>
            <a:pPr marL="0" indent="612140" algn="just" eaLnBrk="1" hangingPunct="1">
              <a:lnSpc>
                <a:spcPct val="130000"/>
              </a:lnSpc>
              <a:spcBef>
                <a:spcPts val="1000"/>
              </a:spcBef>
              <a:buClrTx/>
              <a:buNone/>
            </a:pPr>
            <a:r>
              <a:rPr sz="2600" dirty="0">
                <a:solidFill>
                  <a:srgbClr val="C00000"/>
                </a:solidFill>
                <a:ea typeface="黑体" panose="02010609060101010101" charset="-122"/>
                <a:sym typeface="+mn-lt"/>
              </a:rPr>
              <a:t>3．主动交流沟通</a:t>
            </a:r>
          </a:p>
          <a:p>
            <a:pPr marL="0" indent="612140" algn="just" eaLnBrk="1" hangingPunct="1">
              <a:lnSpc>
                <a:spcPct val="130000"/>
              </a:lnSpc>
              <a:spcBef>
                <a:spcPts val="1000"/>
              </a:spcBef>
              <a:buClrTx/>
              <a:buNone/>
            </a:pPr>
            <a:r>
              <a:rPr lang="zh-CN" altLang="en-US" sz="26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4．保持适当距离</a:t>
            </a:r>
          </a:p>
          <a:p>
            <a:pPr marL="0" indent="612140" algn="just" eaLnBrk="1" hangingPunct="1">
              <a:lnSpc>
                <a:spcPct val="130000"/>
              </a:lnSpc>
              <a:spcBef>
                <a:spcPts val="1000"/>
              </a:spcBef>
              <a:buClrTx/>
              <a:buNone/>
            </a:pPr>
            <a:endParaRPr lang="zh-CN" altLang="en-US" sz="26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sp>
        <p:nvSpPr>
          <p:cNvPr id="9" name="Rectangle 3"/>
          <p:cNvSpPr>
            <a:spLocks noGrp="1" noRot="1"/>
          </p:cNvSpPr>
          <p:nvPr/>
        </p:nvSpPr>
        <p:spPr>
          <a:xfrm>
            <a:off x="871267" y="860972"/>
            <a:ext cx="4301387" cy="58356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b="1" dirty="0">
                <a:solidFill>
                  <a:srgbClr val="0064F8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二、与同事沟通的方法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23648" y="115786"/>
            <a:ext cx="4888880" cy="52197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2800" dirty="0">
                <a:solidFill>
                  <a:srgbClr val="5AB7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  <a:cs typeface="+mn-ea"/>
                <a:sym typeface="+mn-lt"/>
              </a:rPr>
              <a:t>第二部分 与同事沟通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bldLvl="0" animBg="1"/>
      <p:bldP spid="8" grpId="0"/>
      <p:bldP spid="9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739295"/>
            <a:ext cx="12192000" cy="2696897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直角三角形 55"/>
          <p:cNvSpPr/>
          <p:nvPr/>
        </p:nvSpPr>
        <p:spPr>
          <a:xfrm rot="18968184">
            <a:off x="184334" y="-481660"/>
            <a:ext cx="956758" cy="944979"/>
          </a:xfrm>
          <a:prstGeom prst="rtTriangle">
            <a:avLst/>
          </a:prstGeom>
          <a:solidFill>
            <a:srgbClr val="5AB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Rectangle 3"/>
          <p:cNvSpPr>
            <a:spLocks noGrp="1" noRot="1"/>
          </p:cNvSpPr>
          <p:nvPr/>
        </p:nvSpPr>
        <p:spPr>
          <a:xfrm>
            <a:off x="779145" y="762635"/>
            <a:ext cx="6085840" cy="61404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3400" b="1" dirty="0">
                <a:solidFill>
                  <a:srgbClr val="0064F8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三、与同事日常沟通的禁忌</a:t>
            </a:r>
          </a:p>
        </p:txBody>
      </p:sp>
      <p:sp>
        <p:nvSpPr>
          <p:cNvPr id="57" name="竖卷形 56"/>
          <p:cNvSpPr/>
          <p:nvPr/>
        </p:nvSpPr>
        <p:spPr>
          <a:xfrm>
            <a:off x="205105" y="1711325"/>
            <a:ext cx="11327130" cy="4350385"/>
          </a:xfrm>
          <a:prstGeom prst="verticalScroll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文本框 57"/>
          <p:cNvSpPr txBox="1"/>
          <p:nvPr/>
        </p:nvSpPr>
        <p:spPr>
          <a:xfrm>
            <a:off x="3312861" y="2552131"/>
            <a:ext cx="666365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    </a:t>
            </a:r>
            <a:r>
              <a:rPr sz="2800" dirty="0"/>
              <a:t>1．不谈论私事</a:t>
            </a:r>
          </a:p>
          <a:p>
            <a:r>
              <a:rPr sz="2800" dirty="0"/>
              <a:t>    2．不好争喜辩</a:t>
            </a:r>
          </a:p>
          <a:p>
            <a:r>
              <a:rPr sz="2800" dirty="0"/>
              <a:t>    3．不传播“耳语”</a:t>
            </a:r>
          </a:p>
          <a:p>
            <a:r>
              <a:rPr sz="2800" dirty="0"/>
              <a:t>    4．不过分表现</a:t>
            </a:r>
          </a:p>
          <a:p>
            <a:r>
              <a:rPr sz="2800" dirty="0"/>
              <a:t>    5．不当众炫耀</a:t>
            </a:r>
          </a:p>
          <a:p>
            <a:r>
              <a:rPr sz="2800" dirty="0"/>
              <a:t>    6．不直来直去</a:t>
            </a:r>
          </a:p>
          <a:p>
            <a:r>
              <a:rPr sz="2800" dirty="0"/>
              <a:t>    7．不随便纠正或补充同事的话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23648" y="115786"/>
            <a:ext cx="4888880" cy="52197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2800" dirty="0">
                <a:solidFill>
                  <a:srgbClr val="5AB7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  <a:cs typeface="+mn-ea"/>
                <a:sym typeface="+mn-lt"/>
              </a:rPr>
              <a:t>第二部分 与同事沟通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bldLvl="0" animBg="1"/>
      <p:bldP spid="50" grpId="0"/>
      <p:bldP spid="57" grpId="0" animBg="1"/>
      <p:bldP spid="58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739295"/>
            <a:ext cx="12192000" cy="2696897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直角三角形 55"/>
          <p:cNvSpPr/>
          <p:nvPr/>
        </p:nvSpPr>
        <p:spPr>
          <a:xfrm rot="18968184">
            <a:off x="184334" y="-481660"/>
            <a:ext cx="956758" cy="944979"/>
          </a:xfrm>
          <a:prstGeom prst="rtTriangle">
            <a:avLst/>
          </a:prstGeom>
          <a:solidFill>
            <a:srgbClr val="5AB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Rectangle 3"/>
          <p:cNvSpPr>
            <a:spLocks noGrp="1" noRot="1"/>
          </p:cNvSpPr>
          <p:nvPr/>
        </p:nvSpPr>
        <p:spPr>
          <a:xfrm>
            <a:off x="779145" y="762635"/>
            <a:ext cx="6864350" cy="61404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3400" b="1" dirty="0">
                <a:solidFill>
                  <a:srgbClr val="0064F8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四、与不同类型的同事相处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23648" y="115786"/>
            <a:ext cx="4888880" cy="52197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2800" dirty="0">
                <a:solidFill>
                  <a:srgbClr val="5AB7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  <a:cs typeface="+mn-ea"/>
                <a:sym typeface="+mn-lt"/>
              </a:rPr>
              <a:t>第二部分 与同事沟通</a:t>
            </a: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116330" y="1320800"/>
          <a:ext cx="8194675" cy="47339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75790"/>
                <a:gridCol w="6318885"/>
              </a:tblGrid>
              <a:tr h="31305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同事类型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相处之道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369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口蜜腹剑者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敬而远之，虚与委蛇。要尽量检点自己，不可让他抓住你的把柄。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611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挑拨离间者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最好防微杜渐，不让其插足其间。除与他保持一定的距离外，还要与其他同事处好关系，使其陷入孤立无援的境地而无所作为。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674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尖酸刻薄者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保持距离，听到一些闲言碎语当作没听见，千万不要动怒，以免惹鬼上身。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54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吹牛拍马者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不可与他为敌，没必要得罪他。平时笑脸相迎，和平共处，不可有意孤立招惹他，否则他可能成为你的绊脚石。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674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翻脸无情者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如果他翻脸，你不要理睬，不必提以前的恩怨，只当没听见。不必和他一般见识，反正无利害冲突，各走各的路。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91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雄才大略者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如果利害一致，可与之一起共创事业。如一山不容二虎，也可与之合纵以挂六国相印，相秦以连横合并天下，各取所需，各享盛名，各得其利。如以上行不通，可全心全意帮助他，自己至少也能留下识才的美名。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674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愤世嫉俗者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对于他无所谓好不好，只要对公司无害，没什么好说的。即使对公司弊端的指责是对的，你也切不可当应声虫。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bldLvl="0" animBg="1"/>
      <p:bldP spid="50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矩形 78"/>
          <p:cNvSpPr/>
          <p:nvPr/>
        </p:nvSpPr>
        <p:spPr>
          <a:xfrm>
            <a:off x="681032" y="980104"/>
            <a:ext cx="10988454" cy="2621174"/>
          </a:xfrm>
          <a:prstGeom prst="rect">
            <a:avLst/>
          </a:prstGeom>
          <a:noFill/>
          <a:ln w="57150">
            <a:solidFill>
              <a:srgbClr val="0064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603" y="4161103"/>
            <a:ext cx="12201603" cy="2696897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直角三角形 55"/>
          <p:cNvSpPr/>
          <p:nvPr/>
        </p:nvSpPr>
        <p:spPr>
          <a:xfrm rot="18968184">
            <a:off x="184334" y="-481660"/>
            <a:ext cx="956758" cy="944979"/>
          </a:xfrm>
          <a:prstGeom prst="rtTriangle">
            <a:avLst/>
          </a:prstGeom>
          <a:solidFill>
            <a:srgbClr val="5AB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47095" y="863993"/>
            <a:ext cx="10072931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12140" algn="just">
              <a:lnSpc>
                <a:spcPct val="150000"/>
              </a:lnSpc>
            </a:pP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管理者必须了解员工的观点、态度和价值，努力帮助员工在工作中实现其价值。实现这一目标的根本途径即是面对面的语言沟通。没有沟通，就没有了解；没有了解，就没有全面、整体、有效及平衡的管理过程。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19488" y="3216334"/>
            <a:ext cx="3291480" cy="348249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23648" y="115786"/>
            <a:ext cx="4888880" cy="52197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2800" dirty="0">
                <a:solidFill>
                  <a:srgbClr val="5AB7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  <a:cs typeface="+mn-ea"/>
                <a:sym typeface="+mn-lt"/>
              </a:rPr>
              <a:t>第三部分  与下属沟通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bldLvl="0" animBg="1"/>
      <p:bldP spid="56" grpId="0" bldLvl="0" animBg="1"/>
      <p:bldP spid="2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7916"/>
            <a:ext cx="12192000" cy="688591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4484" y="-7892"/>
            <a:ext cx="12220968" cy="686589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373880"/>
            <a:ext cx="12192000" cy="247444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26606" y="265955"/>
            <a:ext cx="327525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000" b="1" dirty="0">
                <a:solidFill>
                  <a:srgbClr val="5AB7FF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  <a:cs typeface="+mn-ea"/>
                <a:sym typeface="+mn-lt"/>
              </a:rPr>
              <a:t>学习目标</a:t>
            </a:r>
          </a:p>
        </p:txBody>
      </p:sp>
      <p:sp>
        <p:nvSpPr>
          <p:cNvPr id="76" name="Rectangle 2"/>
          <p:cNvSpPr>
            <a:spLocks noGrp="1" noRot="1"/>
          </p:cNvSpPr>
          <p:nvPr/>
        </p:nvSpPr>
        <p:spPr>
          <a:xfrm>
            <a:off x="1224915" y="1350010"/>
            <a:ext cx="9163050" cy="38417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 algn="just" eaLnBrk="1" hangingPunct="1">
              <a:lnSpc>
                <a:spcPct val="130000"/>
              </a:lnSpc>
              <a:spcBef>
                <a:spcPts val="500"/>
              </a:spcBef>
              <a:buClr>
                <a:srgbClr val="5AB7FF"/>
              </a:buClr>
              <a:buFont typeface="Wingdings" panose="05000000000000000000" pitchFamily="2" charset="2"/>
              <a:buChar char="Ø"/>
            </a:pP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  <a:cs typeface="+mn-ea"/>
                <a:sym typeface="+mn-lt"/>
              </a:rPr>
              <a:t>掌握与领导沟通的基本原则和方法；</a:t>
            </a:r>
          </a:p>
          <a:p>
            <a:pPr marL="457200" indent="-457200" algn="just" eaLnBrk="1" hangingPunct="1">
              <a:lnSpc>
                <a:spcPct val="130000"/>
              </a:lnSpc>
              <a:spcBef>
                <a:spcPts val="500"/>
              </a:spcBef>
              <a:buClr>
                <a:srgbClr val="5AB7FF"/>
              </a:buClr>
              <a:buFont typeface="Wingdings" panose="05000000000000000000" pitchFamily="2" charset="2"/>
              <a:buChar char="Ø"/>
            </a:pP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  <a:cs typeface="+mn-ea"/>
                <a:sym typeface="+mn-lt"/>
              </a:rPr>
              <a:t>明确请示与汇报工作的技巧；</a:t>
            </a:r>
          </a:p>
          <a:p>
            <a:pPr marL="457200" indent="-457200" algn="just" eaLnBrk="1" hangingPunct="1">
              <a:lnSpc>
                <a:spcPct val="130000"/>
              </a:lnSpc>
              <a:spcBef>
                <a:spcPts val="500"/>
              </a:spcBef>
              <a:buClr>
                <a:srgbClr val="5AB7FF"/>
              </a:buClr>
              <a:buFont typeface="Wingdings" panose="05000000000000000000" pitchFamily="2" charset="2"/>
              <a:buChar char="Ø"/>
            </a:pP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  <a:cs typeface="+mn-ea"/>
                <a:sym typeface="+mn-lt"/>
              </a:rPr>
              <a:t>掌握处理领导误解的沟通技巧；</a:t>
            </a:r>
          </a:p>
          <a:p>
            <a:pPr marL="457200" indent="-457200" algn="just" eaLnBrk="1" hangingPunct="1">
              <a:lnSpc>
                <a:spcPct val="130000"/>
              </a:lnSpc>
              <a:spcBef>
                <a:spcPts val="500"/>
              </a:spcBef>
              <a:buClr>
                <a:srgbClr val="5AB7FF"/>
              </a:buClr>
              <a:buFont typeface="Wingdings" panose="05000000000000000000" pitchFamily="2" charset="2"/>
              <a:buChar char="Ø"/>
            </a:pP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  <a:cs typeface="+mn-ea"/>
                <a:sym typeface="+mn-lt"/>
              </a:rPr>
              <a:t>掌握与同事沟通的要求、方法及注意事项；</a:t>
            </a:r>
          </a:p>
          <a:p>
            <a:pPr marL="457200" indent="-457200" algn="just" eaLnBrk="1" hangingPunct="1">
              <a:lnSpc>
                <a:spcPct val="130000"/>
              </a:lnSpc>
              <a:spcBef>
                <a:spcPts val="500"/>
              </a:spcBef>
              <a:buClr>
                <a:srgbClr val="5AB7FF"/>
              </a:buClr>
              <a:buFont typeface="Wingdings" panose="05000000000000000000" pitchFamily="2" charset="2"/>
              <a:buChar char="Ø"/>
            </a:pP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  <a:cs typeface="+mn-ea"/>
                <a:sym typeface="+mn-lt"/>
              </a:rPr>
              <a:t>明确职场“新人”与同事沟通的技巧；</a:t>
            </a:r>
          </a:p>
          <a:p>
            <a:pPr marL="457200" indent="-457200" algn="just" eaLnBrk="1" hangingPunct="1">
              <a:lnSpc>
                <a:spcPct val="130000"/>
              </a:lnSpc>
              <a:spcBef>
                <a:spcPts val="500"/>
              </a:spcBef>
              <a:buClr>
                <a:srgbClr val="5AB7FF"/>
              </a:buClr>
              <a:buFont typeface="Wingdings" panose="05000000000000000000" pitchFamily="2" charset="2"/>
              <a:buChar char="Ø"/>
            </a:pP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  <a:cs typeface="+mn-ea"/>
                <a:sym typeface="+mn-lt"/>
              </a:rPr>
              <a:t>掌握劝慰同事的技巧；</a:t>
            </a:r>
          </a:p>
          <a:p>
            <a:pPr marL="457200" indent="-457200" algn="just" eaLnBrk="1" hangingPunct="1">
              <a:lnSpc>
                <a:spcPct val="130000"/>
              </a:lnSpc>
              <a:spcBef>
                <a:spcPts val="500"/>
              </a:spcBef>
              <a:buClr>
                <a:srgbClr val="5AB7FF"/>
              </a:buClr>
              <a:buFont typeface="Wingdings" panose="05000000000000000000" pitchFamily="2" charset="2"/>
              <a:buChar char="Ø"/>
            </a:pP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  <a:cs typeface="+mn-ea"/>
                <a:sym typeface="+mn-lt"/>
              </a:rPr>
              <a:t>了解与下属沟通的意义；</a:t>
            </a:r>
          </a:p>
          <a:p>
            <a:pPr marL="457200" indent="-457200" algn="just" eaLnBrk="1" hangingPunct="1">
              <a:lnSpc>
                <a:spcPct val="130000"/>
              </a:lnSpc>
              <a:spcBef>
                <a:spcPts val="500"/>
              </a:spcBef>
              <a:buClr>
                <a:srgbClr val="5AB7FF"/>
              </a:buClr>
              <a:buFont typeface="Wingdings" panose="05000000000000000000" pitchFamily="2" charset="2"/>
              <a:buChar char="Ø"/>
            </a:pP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  <a:cs typeface="+mn-ea"/>
                <a:sym typeface="+mn-lt"/>
              </a:rPr>
              <a:t>掌握与下属谈心的技巧；</a:t>
            </a:r>
          </a:p>
          <a:p>
            <a:pPr marL="457200" indent="-457200" algn="just" eaLnBrk="1" hangingPunct="1">
              <a:lnSpc>
                <a:spcPct val="130000"/>
              </a:lnSpc>
              <a:spcBef>
                <a:spcPts val="500"/>
              </a:spcBef>
              <a:buClr>
                <a:srgbClr val="5AB7FF"/>
              </a:buClr>
              <a:buFont typeface="Wingdings" panose="05000000000000000000" pitchFamily="2" charset="2"/>
              <a:buChar char="Ø"/>
            </a:pP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  <a:cs typeface="+mn-ea"/>
                <a:sym typeface="+mn-lt"/>
              </a:rPr>
              <a:t>掌握调解下属矛盾的技巧。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4484" y="4373880"/>
            <a:ext cx="12192000" cy="2474444"/>
          </a:xfrm>
          <a:prstGeom prst="rect">
            <a:avLst/>
          </a:prstGeom>
        </p:spPr>
      </p:pic>
      <p:cxnSp>
        <p:nvCxnSpPr>
          <p:cNvPr id="34" name="直接连接符 33"/>
          <p:cNvCxnSpPr/>
          <p:nvPr/>
        </p:nvCxnSpPr>
        <p:spPr>
          <a:xfrm flipH="1" flipV="1">
            <a:off x="3936267" y="3300892"/>
            <a:ext cx="1224699" cy="138105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5161401" y="1987861"/>
            <a:ext cx="982973" cy="1413794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椭圆 37"/>
          <p:cNvSpPr/>
          <p:nvPr/>
        </p:nvSpPr>
        <p:spPr>
          <a:xfrm>
            <a:off x="4729937" y="3096829"/>
            <a:ext cx="2496277" cy="2496277"/>
          </a:xfrm>
          <a:prstGeom prst="ellipse">
            <a:avLst/>
          </a:prstGeom>
          <a:ln w="190500">
            <a:solidFill>
              <a:schemeClr val="bg1"/>
            </a:solidFill>
          </a:ln>
          <a:effectLst>
            <a:outerShdw blurRad="127000" dist="38100" dir="60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200">
              <a:defRPr/>
            </a:pPr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9" name="Rectangle 11"/>
          <p:cNvSpPr>
            <a:spLocks noChangeArrowheads="1"/>
          </p:cNvSpPr>
          <p:nvPr/>
        </p:nvSpPr>
        <p:spPr bwMode="gray">
          <a:xfrm>
            <a:off x="4984847" y="3436918"/>
            <a:ext cx="1951611" cy="175432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kumimoji="1" lang="zh-CN" altLang="en-US" sz="5400" b="1" dirty="0">
                <a:solidFill>
                  <a:schemeClr val="bg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  <a:cs typeface="+mn-ea"/>
                <a:sym typeface="+mn-lt"/>
              </a:rPr>
              <a:t>学习任务</a:t>
            </a:r>
          </a:p>
        </p:txBody>
      </p:sp>
      <p:sp>
        <p:nvSpPr>
          <p:cNvPr id="40" name="椭圆 39"/>
          <p:cNvSpPr/>
          <p:nvPr/>
        </p:nvSpPr>
        <p:spPr>
          <a:xfrm>
            <a:off x="2143760" y="2315845"/>
            <a:ext cx="1897380" cy="1462405"/>
          </a:xfrm>
          <a:prstGeom prst="ellipse">
            <a:avLst/>
          </a:prstGeom>
          <a:solidFill>
            <a:srgbClr val="00B050"/>
          </a:solidFill>
          <a:ln w="762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9699" tIns="74848" rIns="149699" bIns="74848" rtlCol="0" anchor="ctr"/>
          <a:lstStyle/>
          <a:p>
            <a:pPr algn="ctr" defTabSz="1219200">
              <a:defRPr/>
            </a:pPr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5161280" y="652780"/>
            <a:ext cx="1758950" cy="1334770"/>
          </a:xfrm>
          <a:prstGeom prst="ellipse">
            <a:avLst/>
          </a:prstGeom>
          <a:solidFill>
            <a:srgbClr val="FFC000"/>
          </a:solidFill>
          <a:ln w="762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9699" tIns="74848" rIns="149699" bIns="74848" rtlCol="0" anchor="ctr"/>
          <a:lstStyle/>
          <a:p>
            <a:pPr algn="ctr" defTabSz="1219200">
              <a:defRPr/>
            </a:pPr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4" name="TextBox 69"/>
          <p:cNvSpPr txBox="1"/>
          <p:nvPr/>
        </p:nvSpPr>
        <p:spPr>
          <a:xfrm>
            <a:off x="2316480" y="2611120"/>
            <a:ext cx="1724660" cy="825500"/>
          </a:xfrm>
          <a:prstGeom prst="rect">
            <a:avLst/>
          </a:prstGeom>
          <a:noFill/>
        </p:spPr>
        <p:txBody>
          <a:bodyPr wrap="square" lIns="149699" tIns="74848" rIns="149699" bIns="74848" rtlCol="0">
            <a:spAutoFit/>
          </a:bodyPr>
          <a:lstStyle/>
          <a:p>
            <a:pPr algn="ctr"/>
            <a:r>
              <a:rPr lang="zh-CN" altLang="en-US" sz="2200" dirty="0">
                <a:solidFill>
                  <a:schemeClr val="bg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  <a:cs typeface="+mn-ea"/>
                <a:sym typeface="+mn-lt"/>
              </a:rPr>
              <a:t>与下属沟通的意义</a:t>
            </a:r>
          </a:p>
        </p:txBody>
      </p:sp>
      <p:sp>
        <p:nvSpPr>
          <p:cNvPr id="46" name="TextBox 71"/>
          <p:cNvSpPr txBox="1"/>
          <p:nvPr/>
        </p:nvSpPr>
        <p:spPr>
          <a:xfrm>
            <a:off x="5092700" y="907415"/>
            <a:ext cx="1896110" cy="825500"/>
          </a:xfrm>
          <a:prstGeom prst="rect">
            <a:avLst/>
          </a:prstGeom>
          <a:noFill/>
        </p:spPr>
        <p:txBody>
          <a:bodyPr wrap="square" lIns="149699" tIns="74848" rIns="149699" bIns="74848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zh-CN" altLang="en-US" sz="2200" dirty="0">
                <a:solidFill>
                  <a:schemeClr val="bg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  <a:cs typeface="+mn-ea"/>
                <a:sym typeface="+mn-lt"/>
              </a:rPr>
              <a:t>与下属谈心的技巧</a:t>
            </a:r>
          </a:p>
        </p:txBody>
      </p:sp>
      <p:sp>
        <p:nvSpPr>
          <p:cNvPr id="47" name="TextBox 72"/>
          <p:cNvSpPr txBox="1"/>
          <p:nvPr/>
        </p:nvSpPr>
        <p:spPr>
          <a:xfrm>
            <a:off x="8292623" y="3665967"/>
            <a:ext cx="1722935" cy="825500"/>
          </a:xfrm>
          <a:prstGeom prst="rect">
            <a:avLst/>
          </a:prstGeom>
          <a:noFill/>
        </p:spPr>
        <p:txBody>
          <a:bodyPr wrap="square" lIns="149699" tIns="74848" rIns="149699" bIns="74848" rtlCol="0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zh-CN" altLang="en-US" sz="2200" dirty="0">
                <a:solidFill>
                  <a:schemeClr val="bg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  <a:cs typeface="+mn-ea"/>
                <a:sym typeface="+mn-lt"/>
              </a:rPr>
              <a:t>寒暄的基本规范</a:t>
            </a:r>
          </a:p>
        </p:txBody>
      </p:sp>
      <p:sp>
        <p:nvSpPr>
          <p:cNvPr id="48" name="直角三角形 47"/>
          <p:cNvSpPr/>
          <p:nvPr/>
        </p:nvSpPr>
        <p:spPr>
          <a:xfrm rot="18968184">
            <a:off x="169850" y="-491921"/>
            <a:ext cx="956758" cy="944979"/>
          </a:xfrm>
          <a:prstGeom prst="rtTriangle">
            <a:avLst/>
          </a:prstGeom>
          <a:solidFill>
            <a:srgbClr val="5AB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23648" y="115786"/>
            <a:ext cx="4888880" cy="52197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2800" dirty="0">
                <a:solidFill>
                  <a:srgbClr val="5AB7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  <a:cs typeface="+mn-ea"/>
                <a:sym typeface="+mn-lt"/>
              </a:rPr>
              <a:t>第三部分  与下属沟通</a:t>
            </a:r>
          </a:p>
        </p:txBody>
      </p:sp>
      <p:sp>
        <p:nvSpPr>
          <p:cNvPr id="3" name="椭圆 2"/>
          <p:cNvSpPr/>
          <p:nvPr/>
        </p:nvSpPr>
        <p:spPr>
          <a:xfrm>
            <a:off x="8177530" y="3211830"/>
            <a:ext cx="2202815" cy="1334770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 w="762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9699" tIns="74848" rIns="149699" bIns="74848" rtlCol="0" anchor="ctr"/>
          <a:lstStyle/>
          <a:p>
            <a:pPr algn="ctr" defTabSz="1219200">
              <a:defRPr/>
            </a:pPr>
            <a:r>
              <a:rPr lang="zh-CN" altLang="en-US" sz="24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/>
                <a:ea typeface="宋体" panose="02010600030101010101" pitchFamily="2" charset="-122"/>
              </a:rPr>
              <a:t>调解下属矛盾的技巧</a:t>
            </a: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7226300" y="3778250"/>
            <a:ext cx="1066165" cy="1059815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39" grpId="0"/>
      <p:bldP spid="40" grpId="0" bldLvl="0" animBg="1"/>
      <p:bldP spid="42" grpId="0" bldLvl="0" animBg="1"/>
      <p:bldP spid="44" grpId="0"/>
      <p:bldP spid="46" grpId="0"/>
      <p:bldP spid="47" grpId="0"/>
      <p:bldP spid="48" grpId="0" bldLvl="0" animBg="1"/>
      <p:bldP spid="2" grpId="0"/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603" y="4161103"/>
            <a:ext cx="12201603" cy="2696897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直角三角形 55"/>
          <p:cNvSpPr/>
          <p:nvPr/>
        </p:nvSpPr>
        <p:spPr>
          <a:xfrm rot="18968184">
            <a:off x="184334" y="-481660"/>
            <a:ext cx="956758" cy="944979"/>
          </a:xfrm>
          <a:prstGeom prst="rtTriangle">
            <a:avLst/>
          </a:prstGeom>
          <a:solidFill>
            <a:srgbClr val="5AB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23648" y="115786"/>
            <a:ext cx="4888880" cy="52197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2800" dirty="0">
                <a:solidFill>
                  <a:srgbClr val="5AB7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  <a:cs typeface="+mn-ea"/>
                <a:sym typeface="+mn-lt"/>
              </a:rPr>
              <a:t>第三部分  与下属沟通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68655" y="878205"/>
            <a:ext cx="508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 eaLnBrk="0" fontAlgn="base" hangingPunct="0">
              <a:spcBef>
                <a:spcPct val="20000"/>
              </a:spcBef>
              <a:buClr>
                <a:schemeClr val="hlink"/>
              </a:buClr>
              <a:buSzTx/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0064F8"/>
                </a:solidFill>
                <a:latin typeface="黑体" panose="02010609060101010101" charset="-122"/>
                <a:ea typeface="黑体" panose="02010609060101010101" charset="-122"/>
                <a:cs typeface="+mn-ea"/>
              </a:rPr>
              <a:t>一、与下属沟通的意义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1023620" y="1649730"/>
            <a:ext cx="8318500" cy="296672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要成功地与下属沟通，关键点有三：</a:t>
            </a:r>
          </a:p>
          <a:p>
            <a:pPr algn="just"/>
            <a:endParaRPr lang="zh-CN" altLang="en-US" sz="2800">
              <a:solidFill>
                <a:schemeClr val="tx1"/>
              </a:solidFill>
            </a:endParaRPr>
          </a:p>
          <a:p>
            <a:pPr algn="just"/>
            <a:r>
              <a:rPr lang="zh-CN" altLang="en-US" sz="2800">
                <a:solidFill>
                  <a:schemeClr val="tx1"/>
                </a:solidFill>
              </a:rPr>
              <a:t>一是怀有真诚的态度，不走形式；</a:t>
            </a:r>
          </a:p>
          <a:p>
            <a:pPr algn="just"/>
            <a:r>
              <a:rPr lang="zh-CN" altLang="en-US" sz="2800">
                <a:solidFill>
                  <a:schemeClr val="tx1"/>
                </a:solidFill>
              </a:rPr>
              <a:t>二是保持开放的心态，不搞“一言堂”；</a:t>
            </a:r>
          </a:p>
          <a:p>
            <a:pPr algn="just"/>
            <a:r>
              <a:rPr lang="zh-CN" altLang="en-US" sz="2800">
                <a:solidFill>
                  <a:schemeClr val="tx1"/>
                </a:solidFill>
              </a:rPr>
              <a:t>三是主动创造沟通的良好氛围，不咄咄逼人</a:t>
            </a:r>
            <a:r>
              <a:rPr lang="zh-CN" altLang="en-US" sz="2800"/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bldLvl="0" animBg="1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739295"/>
            <a:ext cx="12192000" cy="2696897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直角三角形 55"/>
          <p:cNvSpPr/>
          <p:nvPr/>
        </p:nvSpPr>
        <p:spPr>
          <a:xfrm rot="18968184">
            <a:off x="184334" y="-481660"/>
            <a:ext cx="956758" cy="944979"/>
          </a:xfrm>
          <a:prstGeom prst="rtTriangle">
            <a:avLst/>
          </a:prstGeom>
          <a:solidFill>
            <a:srgbClr val="5AB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562805" y="2132637"/>
            <a:ext cx="1342462" cy="1381887"/>
            <a:chOff x="1664154" y="1934950"/>
            <a:chExt cx="897259" cy="897257"/>
          </a:xfrm>
        </p:grpSpPr>
        <p:grpSp>
          <p:nvGrpSpPr>
            <p:cNvPr id="9" name="组合 8"/>
            <p:cNvGrpSpPr/>
            <p:nvPr/>
          </p:nvGrpSpPr>
          <p:grpSpPr>
            <a:xfrm rot="18900000">
              <a:off x="1664154" y="1934950"/>
              <a:ext cx="897259" cy="897257"/>
              <a:chOff x="304800" y="673100"/>
              <a:chExt cx="4000500" cy="4000500"/>
            </a:xfrm>
            <a:effectLst>
              <a:outerShdw blurRad="444500" dist="254000" dir="48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" name="同心圆 1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366203" y="734509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TextBox 34"/>
            <p:cNvSpPr txBox="1"/>
            <p:nvPr/>
          </p:nvSpPr>
          <p:spPr>
            <a:xfrm>
              <a:off x="1687056" y="2133781"/>
              <a:ext cx="851458" cy="4995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1</a:t>
              </a:r>
              <a:endParaRPr lang="zh-CN" altLang="en-US" sz="4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141704" y="2112284"/>
            <a:ext cx="1342462" cy="1381888"/>
            <a:chOff x="3293884" y="1912625"/>
            <a:chExt cx="897259" cy="897258"/>
          </a:xfrm>
        </p:grpSpPr>
        <p:grpSp>
          <p:nvGrpSpPr>
            <p:cNvPr id="14" name="组合 13"/>
            <p:cNvGrpSpPr/>
            <p:nvPr/>
          </p:nvGrpSpPr>
          <p:grpSpPr>
            <a:xfrm rot="18900000">
              <a:off x="3293884" y="1912625"/>
              <a:ext cx="897259" cy="897258"/>
              <a:chOff x="304800" y="673100"/>
              <a:chExt cx="4000500" cy="4000500"/>
            </a:xfrm>
            <a:effectLst>
              <a:outerShdw blurRad="444500" dist="254000" dir="528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7" name="同心圆 2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66203" y="734506"/>
                <a:ext cx="3877704" cy="3877690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TextBox 35"/>
            <p:cNvSpPr txBox="1"/>
            <p:nvPr/>
          </p:nvSpPr>
          <p:spPr>
            <a:xfrm>
              <a:off x="3324259" y="2111455"/>
              <a:ext cx="836510" cy="4995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2</a:t>
              </a:r>
              <a:endParaRPr lang="zh-CN" altLang="en-US" sz="4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821328" y="2132669"/>
            <a:ext cx="1342462" cy="1381887"/>
            <a:chOff x="4849324" y="1995712"/>
            <a:chExt cx="897259" cy="897257"/>
          </a:xfrm>
        </p:grpSpPr>
        <p:grpSp>
          <p:nvGrpSpPr>
            <p:cNvPr id="21" name="组合 20"/>
            <p:cNvGrpSpPr/>
            <p:nvPr/>
          </p:nvGrpSpPr>
          <p:grpSpPr>
            <a:xfrm rot="18900000">
              <a:off x="4849324" y="1995712"/>
              <a:ext cx="897259" cy="897257"/>
              <a:chOff x="304800" y="673100"/>
              <a:chExt cx="4000500" cy="4000500"/>
            </a:xfrm>
            <a:effectLst>
              <a:outerShdw blurRad="444500" dist="254000" dir="564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3" name="同心圆 2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366203" y="734509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TextBox 36"/>
            <p:cNvSpPr txBox="1"/>
            <p:nvPr/>
          </p:nvSpPr>
          <p:spPr>
            <a:xfrm>
              <a:off x="4867429" y="2194543"/>
              <a:ext cx="861051" cy="4995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3</a:t>
              </a:r>
              <a:endParaRPr lang="zh-CN" altLang="en-US" sz="4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Freeform 8"/>
          <p:cNvSpPr/>
          <p:nvPr/>
        </p:nvSpPr>
        <p:spPr bwMode="auto">
          <a:xfrm rot="18900000">
            <a:off x="1598414" y="2612791"/>
            <a:ext cx="1818374" cy="988914"/>
          </a:xfrm>
          <a:custGeom>
            <a:avLst/>
            <a:gdLst>
              <a:gd name="T0" fmla="*/ 8098 w 8105"/>
              <a:gd name="T1" fmla="*/ 0 h 4285"/>
              <a:gd name="T2" fmla="*/ 8105 w 8105"/>
              <a:gd name="T3" fmla="*/ 233 h 4285"/>
              <a:gd name="T4" fmla="*/ 4053 w 8105"/>
              <a:gd name="T5" fmla="*/ 4285 h 4285"/>
              <a:gd name="T6" fmla="*/ 0 w 8105"/>
              <a:gd name="T7" fmla="*/ 233 h 4285"/>
              <a:gd name="T8" fmla="*/ 7 w 8105"/>
              <a:gd name="T9" fmla="*/ 0 h 4285"/>
              <a:gd name="T10" fmla="*/ 1080 w 8105"/>
              <a:gd name="T11" fmla="*/ 0 h 4285"/>
              <a:gd name="T12" fmla="*/ 1071 w 8105"/>
              <a:gd name="T13" fmla="*/ 233 h 4285"/>
              <a:gd name="T14" fmla="*/ 4053 w 8105"/>
              <a:gd name="T15" fmla="*/ 3214 h 4285"/>
              <a:gd name="T16" fmla="*/ 7034 w 8105"/>
              <a:gd name="T17" fmla="*/ 233 h 4285"/>
              <a:gd name="T18" fmla="*/ 7025 w 8105"/>
              <a:gd name="T19" fmla="*/ 0 h 4285"/>
              <a:gd name="T20" fmla="*/ 8098 w 8105"/>
              <a:gd name="T21" fmla="*/ 0 h 4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05" h="4285">
                <a:moveTo>
                  <a:pt x="8098" y="0"/>
                </a:moveTo>
                <a:cubicBezTo>
                  <a:pt x="8103" y="77"/>
                  <a:pt x="8105" y="155"/>
                  <a:pt x="8105" y="233"/>
                </a:cubicBezTo>
                <a:cubicBezTo>
                  <a:pt x="8105" y="2471"/>
                  <a:pt x="6291" y="4285"/>
                  <a:pt x="4053" y="4285"/>
                </a:cubicBezTo>
                <a:cubicBezTo>
                  <a:pt x="1814" y="4285"/>
                  <a:pt x="0" y="2471"/>
                  <a:pt x="0" y="233"/>
                </a:cubicBezTo>
                <a:cubicBezTo>
                  <a:pt x="0" y="155"/>
                  <a:pt x="2" y="77"/>
                  <a:pt x="7" y="0"/>
                </a:cubicBezTo>
                <a:lnTo>
                  <a:pt x="1080" y="0"/>
                </a:lnTo>
                <a:cubicBezTo>
                  <a:pt x="1074" y="77"/>
                  <a:pt x="1071" y="154"/>
                  <a:pt x="1071" y="233"/>
                </a:cubicBezTo>
                <a:cubicBezTo>
                  <a:pt x="1071" y="1879"/>
                  <a:pt x="2406" y="3214"/>
                  <a:pt x="4053" y="3214"/>
                </a:cubicBezTo>
                <a:cubicBezTo>
                  <a:pt x="5699" y="3214"/>
                  <a:pt x="7034" y="1879"/>
                  <a:pt x="7034" y="233"/>
                </a:cubicBezTo>
                <a:cubicBezTo>
                  <a:pt x="7034" y="154"/>
                  <a:pt x="7031" y="77"/>
                  <a:pt x="7025" y="0"/>
                </a:cubicBezTo>
                <a:lnTo>
                  <a:pt x="8098" y="0"/>
                </a:lnTo>
                <a:close/>
              </a:path>
            </a:pathLst>
          </a:custGeom>
          <a:solidFill>
            <a:srgbClr val="0066FF"/>
          </a:solidFill>
          <a:ln w="3175" cap="flat">
            <a:noFill/>
            <a:prstDash val="solid"/>
            <a:miter lim="800000"/>
          </a:ln>
        </p:spPr>
        <p:txBody>
          <a:bodyPr vert="horz" wrap="square" lIns="138192" tIns="69096" rIns="138192" bIns="69096" numCol="1" anchor="t" anchorCtr="0" compatLnSpc="1"/>
          <a:lstStyle/>
          <a:p>
            <a:endParaRPr lang="zh-CN" altLang="en-US"/>
          </a:p>
        </p:txBody>
      </p:sp>
      <p:sp>
        <p:nvSpPr>
          <p:cNvPr id="35" name="Freeform 7"/>
          <p:cNvSpPr/>
          <p:nvPr/>
        </p:nvSpPr>
        <p:spPr bwMode="auto">
          <a:xfrm rot="19087048">
            <a:off x="4139557" y="2455421"/>
            <a:ext cx="1776972" cy="1201508"/>
          </a:xfrm>
          <a:custGeom>
            <a:avLst/>
            <a:gdLst>
              <a:gd name="T0" fmla="*/ 7997 w 8105"/>
              <a:gd name="T1" fmla="*/ 0 h 4984"/>
              <a:gd name="T2" fmla="*/ 8105 w 8105"/>
              <a:gd name="T3" fmla="*/ 932 h 4984"/>
              <a:gd name="T4" fmla="*/ 4053 w 8105"/>
              <a:gd name="T5" fmla="*/ 4984 h 4984"/>
              <a:gd name="T6" fmla="*/ 0 w 8105"/>
              <a:gd name="T7" fmla="*/ 932 h 4984"/>
              <a:gd name="T8" fmla="*/ 108 w 8105"/>
              <a:gd name="T9" fmla="*/ 0 h 4984"/>
              <a:gd name="T10" fmla="*/ 1212 w 8105"/>
              <a:gd name="T11" fmla="*/ 0 h 4984"/>
              <a:gd name="T12" fmla="*/ 1218 w 8105"/>
              <a:gd name="T13" fmla="*/ 6 h 4984"/>
              <a:gd name="T14" fmla="*/ 1071 w 8105"/>
              <a:gd name="T15" fmla="*/ 932 h 4984"/>
              <a:gd name="T16" fmla="*/ 4053 w 8105"/>
              <a:gd name="T17" fmla="*/ 3913 h 4984"/>
              <a:gd name="T18" fmla="*/ 7034 w 8105"/>
              <a:gd name="T19" fmla="*/ 932 h 4984"/>
              <a:gd name="T20" fmla="*/ 6887 w 8105"/>
              <a:gd name="T21" fmla="*/ 6 h 4984"/>
              <a:gd name="T22" fmla="*/ 6893 w 8105"/>
              <a:gd name="T23" fmla="*/ 0 h 4984"/>
              <a:gd name="T24" fmla="*/ 7997 w 8105"/>
              <a:gd name="T25" fmla="*/ 0 h 49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05" h="4984">
                <a:moveTo>
                  <a:pt x="7997" y="0"/>
                </a:moveTo>
                <a:cubicBezTo>
                  <a:pt x="8068" y="299"/>
                  <a:pt x="8105" y="611"/>
                  <a:pt x="8105" y="932"/>
                </a:cubicBezTo>
                <a:cubicBezTo>
                  <a:pt x="8105" y="3170"/>
                  <a:pt x="6291" y="4984"/>
                  <a:pt x="4053" y="4984"/>
                </a:cubicBezTo>
                <a:cubicBezTo>
                  <a:pt x="1814" y="4984"/>
                  <a:pt x="0" y="3170"/>
                  <a:pt x="0" y="932"/>
                </a:cubicBezTo>
                <a:cubicBezTo>
                  <a:pt x="0" y="611"/>
                  <a:pt x="37" y="299"/>
                  <a:pt x="108" y="0"/>
                </a:cubicBezTo>
                <a:lnTo>
                  <a:pt x="1212" y="0"/>
                </a:lnTo>
                <a:lnTo>
                  <a:pt x="1218" y="6"/>
                </a:lnTo>
                <a:cubicBezTo>
                  <a:pt x="1123" y="297"/>
                  <a:pt x="1071" y="609"/>
                  <a:pt x="1071" y="932"/>
                </a:cubicBezTo>
                <a:cubicBezTo>
                  <a:pt x="1071" y="2578"/>
                  <a:pt x="2406" y="3913"/>
                  <a:pt x="4053" y="3913"/>
                </a:cubicBezTo>
                <a:cubicBezTo>
                  <a:pt x="5699" y="3913"/>
                  <a:pt x="7034" y="2578"/>
                  <a:pt x="7034" y="932"/>
                </a:cubicBezTo>
                <a:cubicBezTo>
                  <a:pt x="7034" y="609"/>
                  <a:pt x="6982" y="297"/>
                  <a:pt x="6887" y="6"/>
                </a:cubicBezTo>
                <a:lnTo>
                  <a:pt x="6893" y="0"/>
                </a:lnTo>
                <a:lnTo>
                  <a:pt x="7997" y="0"/>
                </a:lnTo>
                <a:close/>
              </a:path>
            </a:pathLst>
          </a:custGeom>
          <a:solidFill>
            <a:srgbClr val="FFC000"/>
          </a:solidFill>
          <a:ln w="3175" cap="flat">
            <a:noFill/>
            <a:prstDash val="solid"/>
            <a:miter lim="800000"/>
          </a:ln>
        </p:spPr>
        <p:txBody>
          <a:bodyPr vert="horz" wrap="square" lIns="138192" tIns="69096" rIns="138192" bIns="69096" numCol="1" anchor="t" anchorCtr="0" compatLnSpc="1"/>
          <a:lstStyle/>
          <a:p>
            <a:endParaRPr lang="zh-CN" altLang="en-US"/>
          </a:p>
        </p:txBody>
      </p:sp>
      <p:sp>
        <p:nvSpPr>
          <p:cNvPr id="36" name="Freeform 6"/>
          <p:cNvSpPr/>
          <p:nvPr/>
        </p:nvSpPr>
        <p:spPr bwMode="auto">
          <a:xfrm rot="19290703">
            <a:off x="6721359" y="2272535"/>
            <a:ext cx="1816780" cy="1415489"/>
          </a:xfrm>
          <a:custGeom>
            <a:avLst/>
            <a:gdLst>
              <a:gd name="T0" fmla="*/ 7492 w 8105"/>
              <a:gd name="T1" fmla="*/ 0 h 6195"/>
              <a:gd name="T2" fmla="*/ 8105 w 8105"/>
              <a:gd name="T3" fmla="*/ 2143 h 6195"/>
              <a:gd name="T4" fmla="*/ 4052 w 8105"/>
              <a:gd name="T5" fmla="*/ 6195 h 6195"/>
              <a:gd name="T6" fmla="*/ 0 w 8105"/>
              <a:gd name="T7" fmla="*/ 2143 h 6195"/>
              <a:gd name="T8" fmla="*/ 612 w 8105"/>
              <a:gd name="T9" fmla="*/ 0 h 6195"/>
              <a:gd name="T10" fmla="*/ 1957 w 8105"/>
              <a:gd name="T11" fmla="*/ 0 h 6195"/>
              <a:gd name="T12" fmla="*/ 1968 w 8105"/>
              <a:gd name="T13" fmla="*/ 11 h 6195"/>
              <a:gd name="T14" fmla="*/ 1071 w 8105"/>
              <a:gd name="T15" fmla="*/ 2143 h 6195"/>
              <a:gd name="T16" fmla="*/ 4052 w 8105"/>
              <a:gd name="T17" fmla="*/ 5124 h 6195"/>
              <a:gd name="T18" fmla="*/ 7033 w 8105"/>
              <a:gd name="T19" fmla="*/ 2143 h 6195"/>
              <a:gd name="T20" fmla="*/ 6136 w 8105"/>
              <a:gd name="T21" fmla="*/ 11 h 6195"/>
              <a:gd name="T22" fmla="*/ 6147 w 8105"/>
              <a:gd name="T23" fmla="*/ 0 h 6195"/>
              <a:gd name="T24" fmla="*/ 7492 w 8105"/>
              <a:gd name="T25" fmla="*/ 0 h 6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05" h="6195">
                <a:moveTo>
                  <a:pt x="7492" y="0"/>
                </a:moveTo>
                <a:cubicBezTo>
                  <a:pt x="7880" y="622"/>
                  <a:pt x="8105" y="1356"/>
                  <a:pt x="8105" y="2143"/>
                </a:cubicBezTo>
                <a:cubicBezTo>
                  <a:pt x="8105" y="4381"/>
                  <a:pt x="6290" y="6195"/>
                  <a:pt x="4052" y="6195"/>
                </a:cubicBezTo>
                <a:cubicBezTo>
                  <a:pt x="1814" y="6195"/>
                  <a:pt x="0" y="4381"/>
                  <a:pt x="0" y="2143"/>
                </a:cubicBezTo>
                <a:cubicBezTo>
                  <a:pt x="0" y="1356"/>
                  <a:pt x="224" y="622"/>
                  <a:pt x="612" y="0"/>
                </a:cubicBezTo>
                <a:lnTo>
                  <a:pt x="1957" y="0"/>
                </a:lnTo>
                <a:lnTo>
                  <a:pt x="1968" y="11"/>
                </a:lnTo>
                <a:cubicBezTo>
                  <a:pt x="1415" y="552"/>
                  <a:pt x="1071" y="1307"/>
                  <a:pt x="1071" y="2143"/>
                </a:cubicBezTo>
                <a:cubicBezTo>
                  <a:pt x="1071" y="3789"/>
                  <a:pt x="2406" y="5124"/>
                  <a:pt x="4052" y="5124"/>
                </a:cubicBezTo>
                <a:cubicBezTo>
                  <a:pt x="5699" y="5124"/>
                  <a:pt x="7033" y="3789"/>
                  <a:pt x="7033" y="2143"/>
                </a:cubicBezTo>
                <a:cubicBezTo>
                  <a:pt x="7033" y="1307"/>
                  <a:pt x="6690" y="552"/>
                  <a:pt x="6136" y="11"/>
                </a:cubicBezTo>
                <a:lnTo>
                  <a:pt x="6147" y="0"/>
                </a:lnTo>
                <a:lnTo>
                  <a:pt x="7492" y="0"/>
                </a:lnTo>
                <a:close/>
              </a:path>
            </a:pathLst>
          </a:custGeom>
          <a:gradFill>
            <a:gsLst>
              <a:gs pos="0">
                <a:srgbClr val="14CD68"/>
              </a:gs>
              <a:gs pos="100000">
                <a:srgbClr val="035C7D"/>
              </a:gs>
            </a:gsLst>
            <a:lin scaled="0"/>
          </a:gradFill>
          <a:ln w="3175" cap="flat">
            <a:noFill/>
            <a:prstDash val="solid"/>
            <a:miter lim="800000"/>
          </a:ln>
        </p:spPr>
        <p:txBody>
          <a:bodyPr vert="horz" wrap="square" lIns="138192" tIns="69096" rIns="138192" bIns="69096" numCol="1" anchor="t" anchorCtr="0" compatLnSpc="1"/>
          <a:lstStyle/>
          <a:p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1253490" y="4148326"/>
            <a:ext cx="1676400" cy="1283464"/>
            <a:chOff x="3056288" y="8032286"/>
            <a:chExt cx="2955974" cy="928152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39" name="流程图: 可选过程 38"/>
            <p:cNvSpPr/>
            <p:nvPr/>
          </p:nvSpPr>
          <p:spPr>
            <a:xfrm>
              <a:off x="3477359" y="8032286"/>
              <a:ext cx="2534423" cy="928152"/>
            </a:xfrm>
            <a:prstGeom prst="flowChartAlternateProcess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TextBox 56"/>
            <p:cNvSpPr txBox="1"/>
            <p:nvPr/>
          </p:nvSpPr>
          <p:spPr>
            <a:xfrm>
              <a:off x="3056288" y="8187957"/>
              <a:ext cx="2955974" cy="466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  </a:t>
              </a:r>
              <a:r>
                <a:rPr lang="zh-CN" altLang="en-US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贴近下属，</a:t>
              </a:r>
            </a:p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寻求沟通</a:t>
              </a:r>
            </a:p>
          </p:txBody>
        </p:sp>
      </p:grpSp>
      <p:sp>
        <p:nvSpPr>
          <p:cNvPr id="50" name="Rectangle 3"/>
          <p:cNvSpPr>
            <a:spLocks noGrp="1" noRot="1"/>
          </p:cNvSpPr>
          <p:nvPr/>
        </p:nvSpPr>
        <p:spPr>
          <a:xfrm>
            <a:off x="779145" y="762635"/>
            <a:ext cx="5133340" cy="61404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3400" b="1" dirty="0">
                <a:solidFill>
                  <a:srgbClr val="0064F8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二、与下属谈心的技巧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9005728" y="2154894"/>
            <a:ext cx="1342462" cy="1381887"/>
            <a:chOff x="4849324" y="1995712"/>
            <a:chExt cx="897259" cy="897257"/>
          </a:xfrm>
        </p:grpSpPr>
        <p:grpSp>
          <p:nvGrpSpPr>
            <p:cNvPr id="3" name="组合 2"/>
            <p:cNvGrpSpPr/>
            <p:nvPr/>
          </p:nvGrpSpPr>
          <p:grpSpPr>
            <a:xfrm rot="18900000">
              <a:off x="4849324" y="1995712"/>
              <a:ext cx="897259" cy="897257"/>
              <a:chOff x="304800" y="673100"/>
              <a:chExt cx="4000500" cy="4000500"/>
            </a:xfrm>
            <a:effectLst>
              <a:outerShdw blurRad="444500" dist="254000" dir="564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" name="同心圆 2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366203" y="734509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TextBox 36"/>
            <p:cNvSpPr txBox="1"/>
            <p:nvPr/>
          </p:nvSpPr>
          <p:spPr>
            <a:xfrm>
              <a:off x="4867429" y="2194543"/>
              <a:ext cx="861051" cy="498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4</a:t>
              </a:r>
            </a:p>
          </p:txBody>
        </p:sp>
      </p:grpSp>
      <p:sp>
        <p:nvSpPr>
          <p:cNvPr id="16" name="Freeform 6"/>
          <p:cNvSpPr/>
          <p:nvPr/>
        </p:nvSpPr>
        <p:spPr bwMode="auto">
          <a:xfrm rot="19290703">
            <a:off x="8905759" y="2323335"/>
            <a:ext cx="1816780" cy="1415489"/>
          </a:xfrm>
          <a:custGeom>
            <a:avLst/>
            <a:gdLst>
              <a:gd name="T0" fmla="*/ 7492 w 8105"/>
              <a:gd name="T1" fmla="*/ 0 h 6195"/>
              <a:gd name="T2" fmla="*/ 8105 w 8105"/>
              <a:gd name="T3" fmla="*/ 2143 h 6195"/>
              <a:gd name="T4" fmla="*/ 4052 w 8105"/>
              <a:gd name="T5" fmla="*/ 6195 h 6195"/>
              <a:gd name="T6" fmla="*/ 0 w 8105"/>
              <a:gd name="T7" fmla="*/ 2143 h 6195"/>
              <a:gd name="T8" fmla="*/ 612 w 8105"/>
              <a:gd name="T9" fmla="*/ 0 h 6195"/>
              <a:gd name="T10" fmla="*/ 1957 w 8105"/>
              <a:gd name="T11" fmla="*/ 0 h 6195"/>
              <a:gd name="T12" fmla="*/ 1968 w 8105"/>
              <a:gd name="T13" fmla="*/ 11 h 6195"/>
              <a:gd name="T14" fmla="*/ 1071 w 8105"/>
              <a:gd name="T15" fmla="*/ 2143 h 6195"/>
              <a:gd name="T16" fmla="*/ 4052 w 8105"/>
              <a:gd name="T17" fmla="*/ 5124 h 6195"/>
              <a:gd name="T18" fmla="*/ 7033 w 8105"/>
              <a:gd name="T19" fmla="*/ 2143 h 6195"/>
              <a:gd name="T20" fmla="*/ 6136 w 8105"/>
              <a:gd name="T21" fmla="*/ 11 h 6195"/>
              <a:gd name="T22" fmla="*/ 6147 w 8105"/>
              <a:gd name="T23" fmla="*/ 0 h 6195"/>
              <a:gd name="T24" fmla="*/ 7492 w 8105"/>
              <a:gd name="T25" fmla="*/ 0 h 6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05" h="6195">
                <a:moveTo>
                  <a:pt x="7492" y="0"/>
                </a:moveTo>
                <a:cubicBezTo>
                  <a:pt x="7880" y="622"/>
                  <a:pt x="8105" y="1356"/>
                  <a:pt x="8105" y="2143"/>
                </a:cubicBezTo>
                <a:cubicBezTo>
                  <a:pt x="8105" y="4381"/>
                  <a:pt x="6290" y="6195"/>
                  <a:pt x="4052" y="6195"/>
                </a:cubicBezTo>
                <a:cubicBezTo>
                  <a:pt x="1814" y="6195"/>
                  <a:pt x="0" y="4381"/>
                  <a:pt x="0" y="2143"/>
                </a:cubicBezTo>
                <a:cubicBezTo>
                  <a:pt x="0" y="1356"/>
                  <a:pt x="224" y="622"/>
                  <a:pt x="612" y="0"/>
                </a:cubicBezTo>
                <a:lnTo>
                  <a:pt x="1957" y="0"/>
                </a:lnTo>
                <a:lnTo>
                  <a:pt x="1968" y="11"/>
                </a:lnTo>
                <a:cubicBezTo>
                  <a:pt x="1415" y="552"/>
                  <a:pt x="1071" y="1307"/>
                  <a:pt x="1071" y="2143"/>
                </a:cubicBezTo>
                <a:cubicBezTo>
                  <a:pt x="1071" y="3789"/>
                  <a:pt x="2406" y="5124"/>
                  <a:pt x="4052" y="5124"/>
                </a:cubicBezTo>
                <a:cubicBezTo>
                  <a:pt x="5699" y="5124"/>
                  <a:pt x="7033" y="3789"/>
                  <a:pt x="7033" y="2143"/>
                </a:cubicBezTo>
                <a:cubicBezTo>
                  <a:pt x="7033" y="1307"/>
                  <a:pt x="6690" y="552"/>
                  <a:pt x="6136" y="11"/>
                </a:cubicBezTo>
                <a:lnTo>
                  <a:pt x="6147" y="0"/>
                </a:lnTo>
                <a:lnTo>
                  <a:pt x="7492" y="0"/>
                </a:lnTo>
                <a:close/>
              </a:path>
            </a:pathLst>
          </a:custGeom>
          <a:solidFill>
            <a:schemeClr val="accent1"/>
          </a:solidFill>
          <a:ln w="3175" cap="flat">
            <a:noFill/>
            <a:prstDash val="solid"/>
            <a:miter lim="800000"/>
          </a:ln>
        </p:spPr>
        <p:txBody>
          <a:bodyPr vert="horz" wrap="square" lIns="138192" tIns="69096" rIns="138192" bIns="69096" numCol="1" anchor="t" anchorCtr="0" compatLnSpc="1"/>
          <a:lstStyle/>
          <a:p>
            <a:endParaRPr lang="zh-CN" altLang="en-US"/>
          </a:p>
        </p:txBody>
      </p:sp>
      <p:sp>
        <p:nvSpPr>
          <p:cNvPr id="51" name="文本框 50"/>
          <p:cNvSpPr txBox="1"/>
          <p:nvPr/>
        </p:nvSpPr>
        <p:spPr>
          <a:xfrm>
            <a:off x="1023648" y="115786"/>
            <a:ext cx="4888880" cy="52197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2800" dirty="0">
                <a:solidFill>
                  <a:srgbClr val="5AB7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  <a:cs typeface="+mn-ea"/>
                <a:sym typeface="+mn-lt"/>
              </a:rPr>
              <a:t>第三部分  与下属沟通</a:t>
            </a:r>
          </a:p>
        </p:txBody>
      </p:sp>
      <p:grpSp>
        <p:nvGrpSpPr>
          <p:cNvPr id="57" name="组合 56"/>
          <p:cNvGrpSpPr/>
          <p:nvPr/>
        </p:nvGrpSpPr>
        <p:grpSpPr>
          <a:xfrm>
            <a:off x="3975100" y="4148326"/>
            <a:ext cx="1676400" cy="1283464"/>
            <a:chOff x="3056288" y="8032286"/>
            <a:chExt cx="2955974" cy="928152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58" name="流程图: 可选过程 57"/>
            <p:cNvSpPr/>
            <p:nvPr/>
          </p:nvSpPr>
          <p:spPr>
            <a:xfrm>
              <a:off x="3477359" y="8032286"/>
              <a:ext cx="2534423" cy="928152"/>
            </a:xfrm>
            <a:prstGeom prst="flowChartAlternateProcess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TextBox 56"/>
            <p:cNvSpPr txBox="1"/>
            <p:nvPr/>
          </p:nvSpPr>
          <p:spPr>
            <a:xfrm>
              <a:off x="3056288" y="8187957"/>
              <a:ext cx="2955974" cy="466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  </a:t>
              </a:r>
              <a:r>
                <a:rPr lang="zh-CN" altLang="en-US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仔细倾听，适时提问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638925" y="4148326"/>
            <a:ext cx="1676400" cy="1283464"/>
            <a:chOff x="3056288" y="8032286"/>
            <a:chExt cx="2955974" cy="928152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61" name="流程图: 可选过程 60"/>
            <p:cNvSpPr/>
            <p:nvPr/>
          </p:nvSpPr>
          <p:spPr>
            <a:xfrm>
              <a:off x="3477359" y="8032286"/>
              <a:ext cx="2534423" cy="928152"/>
            </a:xfrm>
            <a:prstGeom prst="flowChartAlternateProcess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TextBox 56"/>
            <p:cNvSpPr txBox="1"/>
            <p:nvPr/>
          </p:nvSpPr>
          <p:spPr>
            <a:xfrm>
              <a:off x="3056288" y="8187957"/>
              <a:ext cx="2955974" cy="466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  </a:t>
              </a:r>
              <a:r>
                <a:rPr lang="zh-CN" altLang="en-US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设身处地，换位思考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8856345" y="4099431"/>
            <a:ext cx="1676400" cy="1283464"/>
            <a:chOff x="3056288" y="8032286"/>
            <a:chExt cx="2955974" cy="928152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64" name="流程图: 可选过程 63"/>
            <p:cNvSpPr/>
            <p:nvPr/>
          </p:nvSpPr>
          <p:spPr>
            <a:xfrm>
              <a:off x="3477359" y="8032286"/>
              <a:ext cx="2534423" cy="928152"/>
            </a:xfrm>
            <a:prstGeom prst="flowChartAlternateProcess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TextBox 56"/>
            <p:cNvSpPr txBox="1"/>
            <p:nvPr/>
          </p:nvSpPr>
          <p:spPr>
            <a:xfrm>
              <a:off x="3056288" y="8187957"/>
              <a:ext cx="2955974" cy="466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  </a:t>
              </a:r>
              <a:r>
                <a:rPr lang="zh-CN" altLang="en-US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拉近距离，平等交流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500"/>
                            </p:stCondLst>
                            <p:childTnLst>
                              <p:par>
                                <p:cTn id="7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bldLvl="0" animBg="1"/>
      <p:bldP spid="35" grpId="0" bldLvl="0" animBg="1"/>
      <p:bldP spid="36" grpId="0" bldLvl="0" animBg="1"/>
      <p:bldP spid="50" grpId="0"/>
      <p:bldP spid="16" grpId="0" bldLvl="0" animBg="1"/>
      <p:bldP spid="5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728500"/>
            <a:ext cx="12313920" cy="2696897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直角三角形 55"/>
          <p:cNvSpPr/>
          <p:nvPr/>
        </p:nvSpPr>
        <p:spPr>
          <a:xfrm rot="18968184">
            <a:off x="184334" y="-481660"/>
            <a:ext cx="956758" cy="944979"/>
          </a:xfrm>
          <a:prstGeom prst="rtTriangle">
            <a:avLst/>
          </a:prstGeom>
          <a:solidFill>
            <a:srgbClr val="5AB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Rectangle 3"/>
          <p:cNvSpPr>
            <a:spLocks noGrp="1" noRot="1"/>
          </p:cNvSpPr>
          <p:nvPr/>
        </p:nvSpPr>
        <p:spPr>
          <a:xfrm>
            <a:off x="871267" y="1628951"/>
            <a:ext cx="10419585" cy="320421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612140" algn="just" eaLnBrk="1" hangingPunct="1">
              <a:lnSpc>
                <a:spcPct val="130000"/>
              </a:lnSpc>
              <a:spcBef>
                <a:spcPts val="1000"/>
              </a:spcBef>
              <a:buClrTx/>
              <a:buNone/>
            </a:pPr>
            <a:r>
              <a:rPr lang="zh-CN" altLang="en-US" sz="26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1．事前有预案</a:t>
            </a:r>
          </a:p>
          <a:p>
            <a:pPr marL="0" indent="612140" algn="just" eaLnBrk="1" hangingPunct="1">
              <a:lnSpc>
                <a:spcPct val="130000"/>
              </a:lnSpc>
              <a:spcBef>
                <a:spcPts val="1000"/>
              </a:spcBef>
              <a:buClrTx/>
              <a:buNone/>
            </a:pPr>
            <a:r>
              <a:rPr lang="zh-CN" altLang="en-US" sz="26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2．大局为重</a:t>
            </a:r>
          </a:p>
          <a:p>
            <a:pPr marL="0" indent="612140" algn="just" eaLnBrk="1" hangingPunct="1">
              <a:lnSpc>
                <a:spcPct val="130000"/>
              </a:lnSpc>
              <a:spcBef>
                <a:spcPts val="1000"/>
              </a:spcBef>
              <a:buClrTx/>
              <a:buNone/>
            </a:pPr>
            <a:r>
              <a:rPr lang="zh-CN" altLang="en-US" sz="26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3．换位思考</a:t>
            </a:r>
          </a:p>
          <a:p>
            <a:pPr marL="0" indent="612140" algn="just" eaLnBrk="1" hangingPunct="1">
              <a:lnSpc>
                <a:spcPct val="130000"/>
              </a:lnSpc>
              <a:spcBef>
                <a:spcPts val="1000"/>
              </a:spcBef>
              <a:buClrTx/>
              <a:buNone/>
            </a:pPr>
            <a:r>
              <a:rPr lang="zh-CN" altLang="en-US" sz="26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4．折中调和</a:t>
            </a:r>
          </a:p>
          <a:p>
            <a:pPr marL="0" indent="612140" algn="just" eaLnBrk="1" hangingPunct="1">
              <a:lnSpc>
                <a:spcPct val="130000"/>
              </a:lnSpc>
              <a:spcBef>
                <a:spcPts val="1000"/>
              </a:spcBef>
              <a:buClrTx/>
              <a:buNone/>
            </a:pPr>
            <a:r>
              <a:rPr lang="zh-CN" altLang="en-US" sz="26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5．创造轻松气氛</a:t>
            </a:r>
          </a:p>
        </p:txBody>
      </p:sp>
      <p:sp>
        <p:nvSpPr>
          <p:cNvPr id="9" name="Rectangle 3"/>
          <p:cNvSpPr>
            <a:spLocks noGrp="1" noRot="1"/>
          </p:cNvSpPr>
          <p:nvPr/>
        </p:nvSpPr>
        <p:spPr>
          <a:xfrm>
            <a:off x="871220" y="861060"/>
            <a:ext cx="5355590" cy="58356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b="1" dirty="0">
                <a:solidFill>
                  <a:srgbClr val="0064F8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三、调解下属矛盾的技巧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23648" y="115786"/>
            <a:ext cx="4888880" cy="52197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2800" dirty="0">
                <a:solidFill>
                  <a:srgbClr val="5AB7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  <a:cs typeface="+mn-ea"/>
                <a:sym typeface="+mn-lt"/>
              </a:rPr>
              <a:t>第三部分  与下属沟通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bldLvl="0" animBg="1"/>
      <p:bldP spid="8" grpId="0"/>
      <p:bldP spid="9" grpId="0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2652805" y="-2639157"/>
            <a:ext cx="6886389" cy="12192002"/>
          </a:xfrm>
          <a:prstGeom prst="rect">
            <a:avLst/>
          </a:prstGeom>
        </p:spPr>
      </p:pic>
      <p:sp>
        <p:nvSpPr>
          <p:cNvPr id="50" name="文本框 49"/>
          <p:cNvSpPr txBox="1"/>
          <p:nvPr/>
        </p:nvSpPr>
        <p:spPr>
          <a:xfrm>
            <a:off x="1093694" y="1530449"/>
            <a:ext cx="10004611" cy="144526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8800" dirty="0">
                <a:solidFill>
                  <a:srgbClr val="5AB7FF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  <a:cs typeface="+mn-ea"/>
                <a:sym typeface="+mn-lt"/>
              </a:rPr>
              <a:t>分析思考 讨论交流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/>
          <a:srcRect l="6763" t="2613" r="1332" b="7730"/>
          <a:stretch>
            <a:fillRect/>
          </a:stretch>
        </p:blipFill>
        <p:spPr>
          <a:xfrm>
            <a:off x="8179396" y="2976999"/>
            <a:ext cx="3958814" cy="3861995"/>
          </a:xfrm>
          <a:prstGeom prst="rect">
            <a:avLst/>
          </a:prstGeom>
        </p:spPr>
      </p:pic>
      <p:sp>
        <p:nvSpPr>
          <p:cNvPr id="10" name="Rectangle 3"/>
          <p:cNvSpPr>
            <a:spLocks noGrp="1" noRot="1"/>
          </p:cNvSpPr>
          <p:nvPr/>
        </p:nvSpPr>
        <p:spPr>
          <a:xfrm>
            <a:off x="3218328" y="3104338"/>
            <a:ext cx="5755341" cy="5847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spcBef>
                <a:spcPct val="0"/>
              </a:spcBef>
              <a:buClrTx/>
              <a:buNone/>
            </a:pPr>
            <a:r>
              <a:rPr lang="zh-CN" altLang="en-US" dirty="0">
                <a:solidFill>
                  <a:srgbClr val="FFC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让我们测试一下学习效果吧</a:t>
            </a:r>
            <a:endParaRPr lang="zh-CN" altLang="zh-CN" dirty="0">
              <a:solidFill>
                <a:srgbClr val="FFC000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728500"/>
            <a:ext cx="12192000" cy="2696897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直角三角形 55"/>
          <p:cNvSpPr/>
          <p:nvPr/>
        </p:nvSpPr>
        <p:spPr>
          <a:xfrm rot="18968184">
            <a:off x="184334" y="-481660"/>
            <a:ext cx="956758" cy="944979"/>
          </a:xfrm>
          <a:prstGeom prst="rtTriangle">
            <a:avLst/>
          </a:prstGeom>
          <a:solidFill>
            <a:srgbClr val="5AB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Rectangle 3"/>
          <p:cNvSpPr>
            <a:spLocks noGrp="1" noRot="1"/>
          </p:cNvSpPr>
          <p:nvPr/>
        </p:nvSpPr>
        <p:spPr>
          <a:xfrm>
            <a:off x="543560" y="1225970"/>
            <a:ext cx="9198933" cy="44259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 eaLnBrk="1" hangingPunct="1">
              <a:lnSpc>
                <a:spcPct val="130000"/>
              </a:lnSpc>
              <a:spcBef>
                <a:spcPts val="500"/>
              </a:spcBef>
              <a:buClr>
                <a:srgbClr val="5AB7FF"/>
              </a:buClr>
              <a:buFont typeface="Wingdings" panose="05000000000000000000" pitchFamily="2" charset="2"/>
              <a:buChar char="Ø"/>
            </a:pPr>
            <a:r>
              <a:rPr lang="zh-CN" altLang="en-US" sz="3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  <a:cs typeface="+mn-ea"/>
                <a:sym typeface="+mn-lt"/>
              </a:rPr>
              <a:t>（1）与领导沟通应该遵循哪些原则？</a:t>
            </a:r>
          </a:p>
          <a:p>
            <a:pPr marL="457200" indent="-457200" algn="just" eaLnBrk="1" hangingPunct="1">
              <a:lnSpc>
                <a:spcPct val="130000"/>
              </a:lnSpc>
              <a:spcBef>
                <a:spcPts val="500"/>
              </a:spcBef>
              <a:buClr>
                <a:srgbClr val="5AB7FF"/>
              </a:buClr>
              <a:buFont typeface="Wingdings" panose="05000000000000000000" pitchFamily="2" charset="2"/>
              <a:buChar char="Ø"/>
            </a:pPr>
            <a:r>
              <a:rPr lang="zh-CN" altLang="en-US" sz="3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  <a:cs typeface="+mn-ea"/>
                <a:sym typeface="+mn-lt"/>
              </a:rPr>
              <a:t>（2）如何向领导进行请示和汇报？</a:t>
            </a:r>
          </a:p>
          <a:p>
            <a:pPr marL="457200" indent="-457200" algn="just" eaLnBrk="1" hangingPunct="1">
              <a:lnSpc>
                <a:spcPct val="130000"/>
              </a:lnSpc>
              <a:spcBef>
                <a:spcPts val="500"/>
              </a:spcBef>
              <a:buClr>
                <a:srgbClr val="5AB7FF"/>
              </a:buClr>
              <a:buFont typeface="Wingdings" panose="05000000000000000000" pitchFamily="2" charset="2"/>
              <a:buChar char="Ø"/>
            </a:pPr>
            <a:r>
              <a:rPr lang="zh-CN" altLang="en-US" sz="3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  <a:cs typeface="+mn-ea"/>
                <a:sym typeface="+mn-lt"/>
              </a:rPr>
              <a:t>（3）如何与同事进行沟通？</a:t>
            </a:r>
          </a:p>
          <a:p>
            <a:pPr marL="457200" indent="-457200" algn="just" eaLnBrk="1" hangingPunct="1">
              <a:lnSpc>
                <a:spcPct val="130000"/>
              </a:lnSpc>
              <a:spcBef>
                <a:spcPts val="500"/>
              </a:spcBef>
              <a:buClr>
                <a:srgbClr val="5AB7FF"/>
              </a:buClr>
              <a:buFont typeface="Wingdings" panose="05000000000000000000" pitchFamily="2" charset="2"/>
              <a:buChar char="Ø"/>
            </a:pPr>
            <a:r>
              <a:rPr lang="zh-CN" altLang="en-US" sz="3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  <a:cs typeface="+mn-ea"/>
                <a:sym typeface="+mn-lt"/>
              </a:rPr>
              <a:t>（4）如何与下属进行沟通？</a:t>
            </a:r>
          </a:p>
          <a:p>
            <a:pPr marL="457200" indent="-457200" algn="just" eaLnBrk="1" hangingPunct="1">
              <a:lnSpc>
                <a:spcPct val="130000"/>
              </a:lnSpc>
              <a:spcBef>
                <a:spcPts val="500"/>
              </a:spcBef>
              <a:buClr>
                <a:srgbClr val="5AB7FF"/>
              </a:buClr>
              <a:buFont typeface="Wingdings" panose="05000000000000000000" pitchFamily="2" charset="2"/>
              <a:buChar char="Ø"/>
            </a:pPr>
            <a:r>
              <a:rPr lang="zh-CN" altLang="en-US" sz="3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  <a:cs typeface="+mn-ea"/>
                <a:sym typeface="+mn-lt"/>
              </a:rPr>
              <a:t>（5）如果你是一位职场新人，请谈谈应如何与领导和同事们沟通？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/>
          <a:srcRect l="14578" t="3841" r="18859" b="3513"/>
          <a:stretch>
            <a:fillRect/>
          </a:stretch>
        </p:blipFill>
        <p:spPr>
          <a:xfrm>
            <a:off x="9307894" y="-281"/>
            <a:ext cx="2884106" cy="40142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728500"/>
            <a:ext cx="12192000" cy="2696897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直角三角形 55"/>
          <p:cNvSpPr/>
          <p:nvPr/>
        </p:nvSpPr>
        <p:spPr>
          <a:xfrm rot="18968184">
            <a:off x="184334" y="-481660"/>
            <a:ext cx="956758" cy="944979"/>
          </a:xfrm>
          <a:prstGeom prst="rtTriangle">
            <a:avLst/>
          </a:prstGeom>
          <a:solidFill>
            <a:srgbClr val="5AB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Rectangle 3"/>
          <p:cNvSpPr>
            <a:spLocks noGrp="1" noRot="1"/>
          </p:cNvSpPr>
          <p:nvPr/>
        </p:nvSpPr>
        <p:spPr>
          <a:xfrm>
            <a:off x="755664" y="976572"/>
            <a:ext cx="10680672" cy="40290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612140" algn="just" eaLnBrk="1" hangingPunct="1">
              <a:lnSpc>
                <a:spcPct val="130000"/>
              </a:lnSpc>
              <a:buNone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  <a:cs typeface="+mn-ea"/>
                <a:sym typeface="+mn-lt"/>
              </a:rPr>
              <a:t>人在职场，必然要与领导、同事、下属等进行交往，交往的效果将直接影响个人的职业生涯乃至发展前途。讲究职场沟通艺术，不仅可以减少矛盾与冲突，还能使职场人际关系更加和谐融洽，大大提高工作效率。</a:t>
            </a:r>
          </a:p>
          <a:p>
            <a:pPr marL="0" indent="612140" algn="just" eaLnBrk="1" hangingPunct="1">
              <a:lnSpc>
                <a:spcPct val="130000"/>
              </a:lnSpc>
              <a:buNone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  <a:cs typeface="+mn-ea"/>
                <a:sym typeface="+mn-lt"/>
              </a:rPr>
              <a:t>所以，一个职场人士必须具备三项基本技能，即：沟通技巧+管理才能+团队合作意识。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23649" y="115786"/>
            <a:ext cx="1773340" cy="52197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2800" dirty="0">
                <a:solidFill>
                  <a:srgbClr val="5AB7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  <a:cs typeface="+mn-ea"/>
                <a:sym typeface="+mn-lt"/>
              </a:rPr>
              <a:t>本章小结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13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图片 8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4484" y="-7892"/>
            <a:ext cx="12220968" cy="686589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359" y="-25086"/>
            <a:ext cx="12175641" cy="6867838"/>
          </a:xfrm>
          <a:prstGeom prst="rect">
            <a:avLst/>
          </a:prstGeom>
        </p:spPr>
      </p:pic>
      <p:grpSp>
        <p:nvGrpSpPr>
          <p:cNvPr id="119" name="组合 118"/>
          <p:cNvGrpSpPr/>
          <p:nvPr/>
        </p:nvGrpSpPr>
        <p:grpSpPr>
          <a:xfrm>
            <a:off x="5268682" y="5871523"/>
            <a:ext cx="723997" cy="728536"/>
            <a:chOff x="2279650" y="3644900"/>
            <a:chExt cx="1012825" cy="1019175"/>
          </a:xfrm>
          <a:solidFill>
            <a:srgbClr val="F8BAFE">
              <a:alpha val="0"/>
            </a:srgbClr>
          </a:solidFill>
        </p:grpSpPr>
        <p:sp>
          <p:nvSpPr>
            <p:cNvPr id="49" name="Freeform 39"/>
            <p:cNvSpPr/>
            <p:nvPr/>
          </p:nvSpPr>
          <p:spPr bwMode="auto">
            <a:xfrm>
              <a:off x="2298700" y="3933825"/>
              <a:ext cx="957263" cy="404813"/>
            </a:xfrm>
            <a:custGeom>
              <a:avLst/>
              <a:gdLst>
                <a:gd name="T0" fmla="*/ 30 w 159"/>
                <a:gd name="T1" fmla="*/ 56 h 67"/>
                <a:gd name="T2" fmla="*/ 30 w 159"/>
                <a:gd name="T3" fmla="*/ 56 h 67"/>
                <a:gd name="T4" fmla="*/ 154 w 159"/>
                <a:gd name="T5" fmla="*/ 7 h 67"/>
                <a:gd name="T6" fmla="*/ 154 w 159"/>
                <a:gd name="T7" fmla="*/ 7 h 67"/>
                <a:gd name="T8" fmla="*/ 155 w 159"/>
                <a:gd name="T9" fmla="*/ 7 h 67"/>
                <a:gd name="T10" fmla="*/ 159 w 159"/>
                <a:gd name="T11" fmla="*/ 5 h 67"/>
                <a:gd name="T12" fmla="*/ 157 w 159"/>
                <a:gd name="T13" fmla="*/ 0 h 67"/>
                <a:gd name="T14" fmla="*/ 153 w 159"/>
                <a:gd name="T15" fmla="*/ 2 h 67"/>
                <a:gd name="T16" fmla="*/ 153 w 159"/>
                <a:gd name="T17" fmla="*/ 2 h 67"/>
                <a:gd name="T18" fmla="*/ 152 w 159"/>
                <a:gd name="T19" fmla="*/ 2 h 67"/>
                <a:gd name="T20" fmla="*/ 28 w 159"/>
                <a:gd name="T21" fmla="*/ 51 h 67"/>
                <a:gd name="T22" fmla="*/ 28 w 159"/>
                <a:gd name="T23" fmla="*/ 51 h 67"/>
                <a:gd name="T24" fmla="*/ 27 w 159"/>
                <a:gd name="T25" fmla="*/ 51 h 67"/>
                <a:gd name="T26" fmla="*/ 0 w 159"/>
                <a:gd name="T27" fmla="*/ 62 h 67"/>
                <a:gd name="T28" fmla="*/ 2 w 159"/>
                <a:gd name="T29" fmla="*/ 67 h 67"/>
                <a:gd name="T30" fmla="*/ 29 w 159"/>
                <a:gd name="T31" fmla="*/ 56 h 67"/>
                <a:gd name="T32" fmla="*/ 30 w 159"/>
                <a:gd name="T33" fmla="*/ 5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9" h="67">
                  <a:moveTo>
                    <a:pt x="30" y="56"/>
                  </a:moveTo>
                  <a:cubicBezTo>
                    <a:pt x="30" y="56"/>
                    <a:pt x="30" y="56"/>
                    <a:pt x="30" y="56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5" y="7"/>
                    <a:pt x="155" y="7"/>
                    <a:pt x="155" y="7"/>
                  </a:cubicBezTo>
                  <a:cubicBezTo>
                    <a:pt x="159" y="5"/>
                    <a:pt x="159" y="5"/>
                    <a:pt x="159" y="5"/>
                  </a:cubicBezTo>
                  <a:cubicBezTo>
                    <a:pt x="159" y="3"/>
                    <a:pt x="158" y="2"/>
                    <a:pt x="157" y="0"/>
                  </a:cubicBezTo>
                  <a:cubicBezTo>
                    <a:pt x="153" y="2"/>
                    <a:pt x="153" y="2"/>
                    <a:pt x="153" y="2"/>
                  </a:cubicBezTo>
                  <a:cubicBezTo>
                    <a:pt x="153" y="2"/>
                    <a:pt x="153" y="2"/>
                    <a:pt x="153" y="2"/>
                  </a:cubicBezTo>
                  <a:cubicBezTo>
                    <a:pt x="152" y="2"/>
                    <a:pt x="152" y="2"/>
                    <a:pt x="152" y="2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1" y="64"/>
                    <a:pt x="1" y="65"/>
                    <a:pt x="2" y="67"/>
                  </a:cubicBezTo>
                  <a:cubicBezTo>
                    <a:pt x="29" y="56"/>
                    <a:pt x="29" y="56"/>
                    <a:pt x="29" y="56"/>
                  </a:cubicBezTo>
                  <a:lnTo>
                    <a:pt x="30" y="56"/>
                  </a:lnTo>
                  <a:close/>
                </a:path>
              </a:pathLst>
            </a:custGeom>
            <a:grpFill/>
            <a:ln w="9525">
              <a:solidFill>
                <a:srgbClr val="F8BAFE">
                  <a:alpha val="12000"/>
                </a:srgb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0" name="Freeform 40"/>
            <p:cNvSpPr/>
            <p:nvPr/>
          </p:nvSpPr>
          <p:spPr bwMode="auto">
            <a:xfrm>
              <a:off x="2279650" y="3806825"/>
              <a:ext cx="898525" cy="381000"/>
            </a:xfrm>
            <a:custGeom>
              <a:avLst/>
              <a:gdLst>
                <a:gd name="T0" fmla="*/ 24 w 149"/>
                <a:gd name="T1" fmla="*/ 54 h 63"/>
                <a:gd name="T2" fmla="*/ 24 w 149"/>
                <a:gd name="T3" fmla="*/ 53 h 63"/>
                <a:gd name="T4" fmla="*/ 148 w 149"/>
                <a:gd name="T5" fmla="*/ 5 h 63"/>
                <a:gd name="T6" fmla="*/ 148 w 149"/>
                <a:gd name="T7" fmla="*/ 5 h 63"/>
                <a:gd name="T8" fmla="*/ 149 w 149"/>
                <a:gd name="T9" fmla="*/ 4 h 63"/>
                <a:gd name="T10" fmla="*/ 149 w 149"/>
                <a:gd name="T11" fmla="*/ 4 h 63"/>
                <a:gd name="T12" fmla="*/ 146 w 149"/>
                <a:gd name="T13" fmla="*/ 0 h 63"/>
                <a:gd name="T14" fmla="*/ 22 w 149"/>
                <a:gd name="T15" fmla="*/ 49 h 63"/>
                <a:gd name="T16" fmla="*/ 22 w 149"/>
                <a:gd name="T17" fmla="*/ 49 h 63"/>
                <a:gd name="T18" fmla="*/ 21 w 149"/>
                <a:gd name="T19" fmla="*/ 49 h 63"/>
                <a:gd name="T20" fmla="*/ 0 w 149"/>
                <a:gd name="T21" fmla="*/ 58 h 63"/>
                <a:gd name="T22" fmla="*/ 0 w 149"/>
                <a:gd name="T23" fmla="*/ 63 h 63"/>
                <a:gd name="T24" fmla="*/ 23 w 149"/>
                <a:gd name="T25" fmla="*/ 54 h 63"/>
                <a:gd name="T26" fmla="*/ 24 w 149"/>
                <a:gd name="T27" fmla="*/ 5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9" h="63">
                  <a:moveTo>
                    <a:pt x="24" y="54"/>
                  </a:moveTo>
                  <a:cubicBezTo>
                    <a:pt x="24" y="53"/>
                    <a:pt x="24" y="53"/>
                    <a:pt x="24" y="53"/>
                  </a:cubicBezTo>
                  <a:cubicBezTo>
                    <a:pt x="148" y="5"/>
                    <a:pt x="148" y="5"/>
                    <a:pt x="148" y="5"/>
                  </a:cubicBezTo>
                  <a:cubicBezTo>
                    <a:pt x="148" y="5"/>
                    <a:pt x="148" y="5"/>
                    <a:pt x="148" y="5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48" y="3"/>
                    <a:pt x="147" y="2"/>
                    <a:pt x="146" y="0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9"/>
                    <a:pt x="0" y="61"/>
                    <a:pt x="0" y="63"/>
                  </a:cubicBezTo>
                  <a:cubicBezTo>
                    <a:pt x="23" y="54"/>
                    <a:pt x="23" y="54"/>
                    <a:pt x="23" y="54"/>
                  </a:cubicBezTo>
                  <a:lnTo>
                    <a:pt x="24" y="54"/>
                  </a:lnTo>
                  <a:close/>
                </a:path>
              </a:pathLst>
            </a:custGeom>
            <a:grpFill/>
            <a:ln w="9525">
              <a:solidFill>
                <a:srgbClr val="F8BAFE">
                  <a:alpha val="12000"/>
                </a:srgb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1" name="Freeform 41"/>
            <p:cNvSpPr/>
            <p:nvPr/>
          </p:nvSpPr>
          <p:spPr bwMode="auto">
            <a:xfrm>
              <a:off x="2298700" y="3705225"/>
              <a:ext cx="752475" cy="312738"/>
            </a:xfrm>
            <a:custGeom>
              <a:avLst/>
              <a:gdLst>
                <a:gd name="T0" fmla="*/ 11 w 125"/>
                <a:gd name="T1" fmla="*/ 47 h 52"/>
                <a:gd name="T2" fmla="*/ 12 w 125"/>
                <a:gd name="T3" fmla="*/ 47 h 52"/>
                <a:gd name="T4" fmla="*/ 125 w 125"/>
                <a:gd name="T5" fmla="*/ 3 h 52"/>
                <a:gd name="T6" fmla="*/ 119 w 125"/>
                <a:gd name="T7" fmla="*/ 0 h 52"/>
                <a:gd name="T8" fmla="*/ 10 w 125"/>
                <a:gd name="T9" fmla="*/ 43 h 52"/>
                <a:gd name="T10" fmla="*/ 10 w 125"/>
                <a:gd name="T11" fmla="*/ 43 h 52"/>
                <a:gd name="T12" fmla="*/ 9 w 125"/>
                <a:gd name="T13" fmla="*/ 43 h 52"/>
                <a:gd name="T14" fmla="*/ 2 w 125"/>
                <a:gd name="T15" fmla="*/ 46 h 52"/>
                <a:gd name="T16" fmla="*/ 0 w 125"/>
                <a:gd name="T17" fmla="*/ 52 h 52"/>
                <a:gd name="T18" fmla="*/ 11 w 125"/>
                <a:gd name="T19" fmla="*/ 48 h 52"/>
                <a:gd name="T20" fmla="*/ 11 w 125"/>
                <a:gd name="T21" fmla="*/ 4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5" h="52">
                  <a:moveTo>
                    <a:pt x="11" y="47"/>
                  </a:moveTo>
                  <a:cubicBezTo>
                    <a:pt x="12" y="47"/>
                    <a:pt x="12" y="47"/>
                    <a:pt x="12" y="47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3" y="2"/>
                    <a:pt x="121" y="1"/>
                    <a:pt x="119" y="0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1" y="48"/>
                    <a:pt x="0" y="50"/>
                    <a:pt x="0" y="52"/>
                  </a:cubicBezTo>
                  <a:cubicBezTo>
                    <a:pt x="11" y="48"/>
                    <a:pt x="11" y="48"/>
                    <a:pt x="11" y="48"/>
                  </a:cubicBezTo>
                  <a:lnTo>
                    <a:pt x="11" y="47"/>
                  </a:lnTo>
                  <a:close/>
                </a:path>
              </a:pathLst>
            </a:custGeom>
            <a:grpFill/>
            <a:ln w="9525">
              <a:solidFill>
                <a:srgbClr val="F8BAFE">
                  <a:alpha val="12000"/>
                </a:srgb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2" name="Freeform 42"/>
            <p:cNvSpPr/>
            <p:nvPr/>
          </p:nvSpPr>
          <p:spPr bwMode="auto">
            <a:xfrm>
              <a:off x="2413000" y="3644900"/>
              <a:ext cx="409575" cy="168275"/>
            </a:xfrm>
            <a:custGeom>
              <a:avLst/>
              <a:gdLst>
                <a:gd name="T0" fmla="*/ 56 w 68"/>
                <a:gd name="T1" fmla="*/ 1 h 28"/>
                <a:gd name="T2" fmla="*/ 55 w 68"/>
                <a:gd name="T3" fmla="*/ 1 h 28"/>
                <a:gd name="T4" fmla="*/ 10 w 68"/>
                <a:gd name="T5" fmla="*/ 18 h 28"/>
                <a:gd name="T6" fmla="*/ 0 w 68"/>
                <a:gd name="T7" fmla="*/ 28 h 28"/>
                <a:gd name="T8" fmla="*/ 68 w 68"/>
                <a:gd name="T9" fmla="*/ 1 h 28"/>
                <a:gd name="T10" fmla="*/ 56 w 68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28">
                  <a:moveTo>
                    <a:pt x="56" y="1"/>
                  </a:moveTo>
                  <a:cubicBezTo>
                    <a:pt x="56" y="1"/>
                    <a:pt x="55" y="1"/>
                    <a:pt x="55" y="1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7" y="21"/>
                    <a:pt x="3" y="24"/>
                    <a:pt x="0" y="28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4" y="0"/>
                    <a:pt x="60" y="0"/>
                    <a:pt x="56" y="1"/>
                  </a:cubicBezTo>
                  <a:close/>
                </a:path>
              </a:pathLst>
            </a:custGeom>
            <a:grpFill/>
            <a:ln w="9525">
              <a:solidFill>
                <a:srgbClr val="F8BAFE">
                  <a:alpha val="12000"/>
                </a:srgb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3" name="Freeform 43"/>
            <p:cNvSpPr/>
            <p:nvPr/>
          </p:nvSpPr>
          <p:spPr bwMode="auto">
            <a:xfrm>
              <a:off x="2286000" y="3867150"/>
              <a:ext cx="939800" cy="398463"/>
            </a:xfrm>
            <a:custGeom>
              <a:avLst/>
              <a:gdLst>
                <a:gd name="T0" fmla="*/ 27 w 156"/>
                <a:gd name="T1" fmla="*/ 55 h 66"/>
                <a:gd name="T2" fmla="*/ 28 w 156"/>
                <a:gd name="T3" fmla="*/ 55 h 66"/>
                <a:gd name="T4" fmla="*/ 151 w 156"/>
                <a:gd name="T5" fmla="*/ 6 h 66"/>
                <a:gd name="T6" fmla="*/ 152 w 156"/>
                <a:gd name="T7" fmla="*/ 6 h 66"/>
                <a:gd name="T8" fmla="*/ 152 w 156"/>
                <a:gd name="T9" fmla="*/ 6 h 66"/>
                <a:gd name="T10" fmla="*/ 156 w 156"/>
                <a:gd name="T11" fmla="*/ 5 h 66"/>
                <a:gd name="T12" fmla="*/ 153 w 156"/>
                <a:gd name="T13" fmla="*/ 0 h 66"/>
                <a:gd name="T14" fmla="*/ 150 w 156"/>
                <a:gd name="T15" fmla="*/ 1 h 66"/>
                <a:gd name="T16" fmla="*/ 150 w 156"/>
                <a:gd name="T17" fmla="*/ 2 h 66"/>
                <a:gd name="T18" fmla="*/ 150 w 156"/>
                <a:gd name="T19" fmla="*/ 2 h 66"/>
                <a:gd name="T20" fmla="*/ 26 w 156"/>
                <a:gd name="T21" fmla="*/ 50 h 66"/>
                <a:gd name="T22" fmla="*/ 25 w 156"/>
                <a:gd name="T23" fmla="*/ 51 h 66"/>
                <a:gd name="T24" fmla="*/ 25 w 156"/>
                <a:gd name="T25" fmla="*/ 51 h 66"/>
                <a:gd name="T26" fmla="*/ 0 w 156"/>
                <a:gd name="T27" fmla="*/ 61 h 66"/>
                <a:gd name="T28" fmla="*/ 0 w 156"/>
                <a:gd name="T29" fmla="*/ 66 h 66"/>
                <a:gd name="T30" fmla="*/ 27 w 156"/>
                <a:gd name="T31" fmla="*/ 5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6" h="66">
                  <a:moveTo>
                    <a:pt x="27" y="55"/>
                  </a:moveTo>
                  <a:cubicBezTo>
                    <a:pt x="28" y="55"/>
                    <a:pt x="28" y="55"/>
                    <a:pt x="28" y="55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52" y="6"/>
                    <a:pt x="152" y="6"/>
                    <a:pt x="152" y="6"/>
                  </a:cubicBezTo>
                  <a:cubicBezTo>
                    <a:pt x="152" y="6"/>
                    <a:pt x="152" y="6"/>
                    <a:pt x="152" y="6"/>
                  </a:cubicBezTo>
                  <a:cubicBezTo>
                    <a:pt x="156" y="5"/>
                    <a:pt x="156" y="5"/>
                    <a:pt x="156" y="5"/>
                  </a:cubicBezTo>
                  <a:cubicBezTo>
                    <a:pt x="155" y="3"/>
                    <a:pt x="154" y="2"/>
                    <a:pt x="153" y="0"/>
                  </a:cubicBezTo>
                  <a:cubicBezTo>
                    <a:pt x="150" y="1"/>
                    <a:pt x="150" y="1"/>
                    <a:pt x="150" y="1"/>
                  </a:cubicBezTo>
                  <a:cubicBezTo>
                    <a:pt x="150" y="2"/>
                    <a:pt x="150" y="2"/>
                    <a:pt x="150" y="2"/>
                  </a:cubicBezTo>
                  <a:cubicBezTo>
                    <a:pt x="150" y="2"/>
                    <a:pt x="150" y="2"/>
                    <a:pt x="150" y="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2"/>
                    <a:pt x="0" y="64"/>
                    <a:pt x="0" y="66"/>
                  </a:cubicBezTo>
                  <a:cubicBezTo>
                    <a:pt x="27" y="55"/>
                    <a:pt x="27" y="55"/>
                    <a:pt x="27" y="55"/>
                  </a:cubicBezTo>
                  <a:close/>
                </a:path>
              </a:pathLst>
            </a:custGeom>
            <a:grpFill/>
            <a:ln w="9525">
              <a:solidFill>
                <a:srgbClr val="F8BAFE">
                  <a:alpha val="12000"/>
                </a:srgb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4" name="Freeform 44"/>
            <p:cNvSpPr/>
            <p:nvPr/>
          </p:nvSpPr>
          <p:spPr bwMode="auto">
            <a:xfrm>
              <a:off x="2279650" y="3752850"/>
              <a:ext cx="844550" cy="350838"/>
            </a:xfrm>
            <a:custGeom>
              <a:avLst/>
              <a:gdLst>
                <a:gd name="T0" fmla="*/ 19 w 140"/>
                <a:gd name="T1" fmla="*/ 51 h 58"/>
                <a:gd name="T2" fmla="*/ 19 w 140"/>
                <a:gd name="T3" fmla="*/ 51 h 58"/>
                <a:gd name="T4" fmla="*/ 140 w 140"/>
                <a:gd name="T5" fmla="*/ 4 h 58"/>
                <a:gd name="T6" fmla="*/ 135 w 140"/>
                <a:gd name="T7" fmla="*/ 0 h 58"/>
                <a:gd name="T8" fmla="*/ 18 w 140"/>
                <a:gd name="T9" fmla="*/ 46 h 58"/>
                <a:gd name="T10" fmla="*/ 17 w 140"/>
                <a:gd name="T11" fmla="*/ 46 h 58"/>
                <a:gd name="T12" fmla="*/ 17 w 140"/>
                <a:gd name="T13" fmla="*/ 47 h 58"/>
                <a:gd name="T14" fmla="*/ 1 w 140"/>
                <a:gd name="T15" fmla="*/ 53 h 58"/>
                <a:gd name="T16" fmla="*/ 0 w 140"/>
                <a:gd name="T17" fmla="*/ 58 h 58"/>
                <a:gd name="T18" fmla="*/ 19 w 140"/>
                <a:gd name="T19" fmla="*/ 5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58">
                  <a:moveTo>
                    <a:pt x="19" y="51"/>
                  </a:moveTo>
                  <a:cubicBezTo>
                    <a:pt x="19" y="51"/>
                    <a:pt x="19" y="51"/>
                    <a:pt x="19" y="5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38" y="2"/>
                    <a:pt x="137" y="1"/>
                    <a:pt x="135" y="0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5"/>
                    <a:pt x="0" y="57"/>
                    <a:pt x="0" y="58"/>
                  </a:cubicBezTo>
                  <a:cubicBezTo>
                    <a:pt x="19" y="51"/>
                    <a:pt x="19" y="51"/>
                    <a:pt x="19" y="51"/>
                  </a:cubicBezTo>
                  <a:close/>
                </a:path>
              </a:pathLst>
            </a:custGeom>
            <a:grpFill/>
            <a:ln w="9525">
              <a:solidFill>
                <a:srgbClr val="F8BAFE">
                  <a:alpha val="12000"/>
                </a:srgb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5" name="Freeform 45"/>
            <p:cNvSpPr/>
            <p:nvPr/>
          </p:nvSpPr>
          <p:spPr bwMode="auto">
            <a:xfrm>
              <a:off x="2333625" y="3662363"/>
              <a:ext cx="627063" cy="260350"/>
            </a:xfrm>
            <a:custGeom>
              <a:avLst/>
              <a:gdLst>
                <a:gd name="T0" fmla="*/ 1 w 104"/>
                <a:gd name="T1" fmla="*/ 43 h 43"/>
                <a:gd name="T2" fmla="*/ 1 w 104"/>
                <a:gd name="T3" fmla="*/ 43 h 43"/>
                <a:gd name="T4" fmla="*/ 104 w 104"/>
                <a:gd name="T5" fmla="*/ 2 h 43"/>
                <a:gd name="T6" fmla="*/ 96 w 104"/>
                <a:gd name="T7" fmla="*/ 0 h 43"/>
                <a:gd name="T8" fmla="*/ 4 w 104"/>
                <a:gd name="T9" fmla="*/ 36 h 43"/>
                <a:gd name="T10" fmla="*/ 0 w 104"/>
                <a:gd name="T11" fmla="*/ 43 h 43"/>
                <a:gd name="T12" fmla="*/ 1 w 104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43">
                  <a:moveTo>
                    <a:pt x="1" y="43"/>
                  </a:moveTo>
                  <a:cubicBezTo>
                    <a:pt x="1" y="43"/>
                    <a:pt x="1" y="43"/>
                    <a:pt x="1" y="43"/>
                  </a:cubicBezTo>
                  <a:cubicBezTo>
                    <a:pt x="104" y="2"/>
                    <a:pt x="104" y="2"/>
                    <a:pt x="104" y="2"/>
                  </a:cubicBezTo>
                  <a:cubicBezTo>
                    <a:pt x="101" y="2"/>
                    <a:pt x="99" y="1"/>
                    <a:pt x="96" y="0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38"/>
                    <a:pt x="1" y="41"/>
                    <a:pt x="0" y="43"/>
                  </a:cubicBezTo>
                  <a:cubicBezTo>
                    <a:pt x="1" y="43"/>
                    <a:pt x="1" y="43"/>
                    <a:pt x="1" y="43"/>
                  </a:cubicBezTo>
                  <a:close/>
                </a:path>
              </a:pathLst>
            </a:custGeom>
            <a:grpFill/>
            <a:ln w="9525">
              <a:solidFill>
                <a:srgbClr val="F8BAFE">
                  <a:alpha val="12000"/>
                </a:srgb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6" name="Freeform 46"/>
            <p:cNvSpPr/>
            <p:nvPr/>
          </p:nvSpPr>
          <p:spPr bwMode="auto">
            <a:xfrm>
              <a:off x="2659062" y="4435475"/>
              <a:ext cx="555625" cy="228600"/>
            </a:xfrm>
            <a:custGeom>
              <a:avLst/>
              <a:gdLst>
                <a:gd name="T0" fmla="*/ 9 w 92"/>
                <a:gd name="T1" fmla="*/ 38 h 38"/>
                <a:gd name="T2" fmla="*/ 87 w 92"/>
                <a:gd name="T3" fmla="*/ 7 h 38"/>
                <a:gd name="T4" fmla="*/ 92 w 92"/>
                <a:gd name="T5" fmla="*/ 0 h 38"/>
                <a:gd name="T6" fmla="*/ 0 w 92"/>
                <a:gd name="T7" fmla="*/ 36 h 38"/>
                <a:gd name="T8" fmla="*/ 9 w 92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38">
                  <a:moveTo>
                    <a:pt x="9" y="38"/>
                  </a:moveTo>
                  <a:cubicBezTo>
                    <a:pt x="87" y="7"/>
                    <a:pt x="87" y="7"/>
                    <a:pt x="87" y="7"/>
                  </a:cubicBezTo>
                  <a:cubicBezTo>
                    <a:pt x="88" y="5"/>
                    <a:pt x="90" y="2"/>
                    <a:pt x="92" y="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3" y="37"/>
                    <a:pt x="6" y="37"/>
                    <a:pt x="9" y="38"/>
                  </a:cubicBezTo>
                  <a:close/>
                </a:path>
              </a:pathLst>
            </a:custGeom>
            <a:grpFill/>
            <a:ln w="9525">
              <a:solidFill>
                <a:srgbClr val="F8BAFE">
                  <a:alpha val="12000"/>
                </a:srgb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7" name="Freeform 47"/>
            <p:cNvSpPr/>
            <p:nvPr/>
          </p:nvSpPr>
          <p:spPr bwMode="auto">
            <a:xfrm>
              <a:off x="2478087" y="4241800"/>
              <a:ext cx="808038" cy="338138"/>
            </a:xfrm>
            <a:custGeom>
              <a:avLst/>
              <a:gdLst>
                <a:gd name="T0" fmla="*/ 18 w 134"/>
                <a:gd name="T1" fmla="*/ 51 h 56"/>
                <a:gd name="T2" fmla="*/ 18 w 134"/>
                <a:gd name="T3" fmla="*/ 51 h 56"/>
                <a:gd name="T4" fmla="*/ 133 w 134"/>
                <a:gd name="T5" fmla="*/ 6 h 56"/>
                <a:gd name="T6" fmla="*/ 134 w 134"/>
                <a:gd name="T7" fmla="*/ 0 h 56"/>
                <a:gd name="T8" fmla="*/ 17 w 134"/>
                <a:gd name="T9" fmla="*/ 46 h 56"/>
                <a:gd name="T10" fmla="*/ 16 w 134"/>
                <a:gd name="T11" fmla="*/ 47 h 56"/>
                <a:gd name="T12" fmla="*/ 16 w 134"/>
                <a:gd name="T13" fmla="*/ 47 h 56"/>
                <a:gd name="T14" fmla="*/ 0 w 134"/>
                <a:gd name="T15" fmla="*/ 53 h 56"/>
                <a:gd name="T16" fmla="*/ 5 w 134"/>
                <a:gd name="T17" fmla="*/ 56 h 56"/>
                <a:gd name="T18" fmla="*/ 18 w 134"/>
                <a:gd name="T19" fmla="*/ 5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4" h="56">
                  <a:moveTo>
                    <a:pt x="18" y="51"/>
                  </a:moveTo>
                  <a:cubicBezTo>
                    <a:pt x="18" y="51"/>
                    <a:pt x="18" y="51"/>
                    <a:pt x="18" y="51"/>
                  </a:cubicBezTo>
                  <a:cubicBezTo>
                    <a:pt x="133" y="6"/>
                    <a:pt x="133" y="6"/>
                    <a:pt x="133" y="6"/>
                  </a:cubicBezTo>
                  <a:cubicBezTo>
                    <a:pt x="134" y="4"/>
                    <a:pt x="134" y="2"/>
                    <a:pt x="134" y="0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" y="54"/>
                    <a:pt x="3" y="55"/>
                    <a:pt x="5" y="56"/>
                  </a:cubicBezTo>
                  <a:cubicBezTo>
                    <a:pt x="18" y="51"/>
                    <a:pt x="18" y="51"/>
                    <a:pt x="18" y="51"/>
                  </a:cubicBezTo>
                  <a:close/>
                </a:path>
              </a:pathLst>
            </a:custGeom>
            <a:grpFill/>
            <a:ln w="9525">
              <a:solidFill>
                <a:srgbClr val="F8BAFE">
                  <a:alpha val="12000"/>
                </a:srgb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8" name="Freeform 48"/>
            <p:cNvSpPr/>
            <p:nvPr/>
          </p:nvSpPr>
          <p:spPr bwMode="auto">
            <a:xfrm>
              <a:off x="2363787" y="4078288"/>
              <a:ext cx="928688" cy="393700"/>
            </a:xfrm>
            <a:custGeom>
              <a:avLst/>
              <a:gdLst>
                <a:gd name="T0" fmla="*/ 28 w 154"/>
                <a:gd name="T1" fmla="*/ 55 h 65"/>
                <a:gd name="T2" fmla="*/ 28 w 154"/>
                <a:gd name="T3" fmla="*/ 55 h 65"/>
                <a:gd name="T4" fmla="*/ 152 w 154"/>
                <a:gd name="T5" fmla="*/ 6 h 65"/>
                <a:gd name="T6" fmla="*/ 152 w 154"/>
                <a:gd name="T7" fmla="*/ 6 h 65"/>
                <a:gd name="T8" fmla="*/ 153 w 154"/>
                <a:gd name="T9" fmla="*/ 6 h 65"/>
                <a:gd name="T10" fmla="*/ 154 w 154"/>
                <a:gd name="T11" fmla="*/ 5 h 65"/>
                <a:gd name="T12" fmla="*/ 154 w 154"/>
                <a:gd name="T13" fmla="*/ 0 h 65"/>
                <a:gd name="T14" fmla="*/ 151 w 154"/>
                <a:gd name="T15" fmla="*/ 1 h 65"/>
                <a:gd name="T16" fmla="*/ 151 w 154"/>
                <a:gd name="T17" fmla="*/ 1 h 65"/>
                <a:gd name="T18" fmla="*/ 150 w 154"/>
                <a:gd name="T19" fmla="*/ 2 h 65"/>
                <a:gd name="T20" fmla="*/ 26 w 154"/>
                <a:gd name="T21" fmla="*/ 50 h 65"/>
                <a:gd name="T22" fmla="*/ 26 w 154"/>
                <a:gd name="T23" fmla="*/ 50 h 65"/>
                <a:gd name="T24" fmla="*/ 26 w 154"/>
                <a:gd name="T25" fmla="*/ 51 h 65"/>
                <a:gd name="T26" fmla="*/ 0 w 154"/>
                <a:gd name="T27" fmla="*/ 60 h 65"/>
                <a:gd name="T28" fmla="*/ 3 w 154"/>
                <a:gd name="T29" fmla="*/ 65 h 65"/>
                <a:gd name="T30" fmla="*/ 27 w 154"/>
                <a:gd name="T31" fmla="*/ 55 h 65"/>
                <a:gd name="T32" fmla="*/ 28 w 154"/>
                <a:gd name="T33" fmla="*/ 5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4" h="65">
                  <a:moveTo>
                    <a:pt x="28" y="55"/>
                  </a:moveTo>
                  <a:cubicBezTo>
                    <a:pt x="28" y="55"/>
                    <a:pt x="28" y="55"/>
                    <a:pt x="28" y="55"/>
                  </a:cubicBezTo>
                  <a:cubicBezTo>
                    <a:pt x="152" y="6"/>
                    <a:pt x="152" y="6"/>
                    <a:pt x="152" y="6"/>
                  </a:cubicBezTo>
                  <a:cubicBezTo>
                    <a:pt x="152" y="6"/>
                    <a:pt x="152" y="6"/>
                    <a:pt x="152" y="6"/>
                  </a:cubicBezTo>
                  <a:cubicBezTo>
                    <a:pt x="153" y="6"/>
                    <a:pt x="153" y="6"/>
                    <a:pt x="153" y="6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154" y="4"/>
                    <a:pt x="154" y="2"/>
                    <a:pt x="154" y="0"/>
                  </a:cubicBezTo>
                  <a:cubicBezTo>
                    <a:pt x="151" y="1"/>
                    <a:pt x="151" y="1"/>
                    <a:pt x="151" y="1"/>
                  </a:cubicBezTo>
                  <a:cubicBezTo>
                    <a:pt x="151" y="1"/>
                    <a:pt x="151" y="1"/>
                    <a:pt x="151" y="1"/>
                  </a:cubicBezTo>
                  <a:cubicBezTo>
                    <a:pt x="150" y="2"/>
                    <a:pt x="150" y="2"/>
                    <a:pt x="150" y="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" y="62"/>
                    <a:pt x="2" y="63"/>
                    <a:pt x="3" y="65"/>
                  </a:cubicBezTo>
                  <a:cubicBezTo>
                    <a:pt x="27" y="55"/>
                    <a:pt x="27" y="55"/>
                    <a:pt x="27" y="55"/>
                  </a:cubicBezTo>
                  <a:lnTo>
                    <a:pt x="28" y="55"/>
                  </a:lnTo>
                  <a:close/>
                </a:path>
              </a:pathLst>
            </a:custGeom>
            <a:grpFill/>
            <a:ln w="9525">
              <a:solidFill>
                <a:srgbClr val="F8BAFE">
                  <a:alpha val="12000"/>
                </a:srgb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9" name="Freeform 49"/>
            <p:cNvSpPr/>
            <p:nvPr/>
          </p:nvSpPr>
          <p:spPr bwMode="auto">
            <a:xfrm>
              <a:off x="2833687" y="4562475"/>
              <a:ext cx="266700" cy="101600"/>
            </a:xfrm>
            <a:custGeom>
              <a:avLst/>
              <a:gdLst>
                <a:gd name="T0" fmla="*/ 44 w 44"/>
                <a:gd name="T1" fmla="*/ 0 h 17"/>
                <a:gd name="T2" fmla="*/ 0 w 44"/>
                <a:gd name="T3" fmla="*/ 17 h 17"/>
                <a:gd name="T4" fmla="*/ 44 w 44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17">
                  <a:moveTo>
                    <a:pt x="44" y="0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16" y="16"/>
                    <a:pt x="31" y="9"/>
                    <a:pt x="44" y="0"/>
                  </a:cubicBezTo>
                  <a:close/>
                </a:path>
              </a:pathLst>
            </a:custGeom>
            <a:grpFill/>
            <a:ln w="9525">
              <a:solidFill>
                <a:srgbClr val="F8BAFE">
                  <a:alpha val="12000"/>
                </a:srgb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0" name="Freeform 50"/>
            <p:cNvSpPr/>
            <p:nvPr/>
          </p:nvSpPr>
          <p:spPr bwMode="auto">
            <a:xfrm>
              <a:off x="2557462" y="4332288"/>
              <a:ext cx="704850" cy="296863"/>
            </a:xfrm>
            <a:custGeom>
              <a:avLst/>
              <a:gdLst>
                <a:gd name="T0" fmla="*/ 10 w 117"/>
                <a:gd name="T1" fmla="*/ 48 h 49"/>
                <a:gd name="T2" fmla="*/ 10 w 117"/>
                <a:gd name="T3" fmla="*/ 48 h 49"/>
                <a:gd name="T4" fmla="*/ 115 w 117"/>
                <a:gd name="T5" fmla="*/ 7 h 49"/>
                <a:gd name="T6" fmla="*/ 117 w 117"/>
                <a:gd name="T7" fmla="*/ 0 h 49"/>
                <a:gd name="T8" fmla="*/ 8 w 117"/>
                <a:gd name="T9" fmla="*/ 43 h 49"/>
                <a:gd name="T10" fmla="*/ 8 w 117"/>
                <a:gd name="T11" fmla="*/ 43 h 49"/>
                <a:gd name="T12" fmla="*/ 7 w 117"/>
                <a:gd name="T13" fmla="*/ 43 h 49"/>
                <a:gd name="T14" fmla="*/ 0 w 117"/>
                <a:gd name="T15" fmla="*/ 46 h 49"/>
                <a:gd name="T16" fmla="*/ 6 w 117"/>
                <a:gd name="T17" fmla="*/ 49 h 49"/>
                <a:gd name="T18" fmla="*/ 9 w 117"/>
                <a:gd name="T19" fmla="*/ 48 h 49"/>
                <a:gd name="T20" fmla="*/ 10 w 117"/>
                <a:gd name="T21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7" h="49">
                  <a:moveTo>
                    <a:pt x="10" y="48"/>
                  </a:moveTo>
                  <a:cubicBezTo>
                    <a:pt x="10" y="48"/>
                    <a:pt x="10" y="48"/>
                    <a:pt x="10" y="48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16" y="4"/>
                    <a:pt x="117" y="2"/>
                    <a:pt x="117" y="0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2" y="47"/>
                    <a:pt x="4" y="48"/>
                    <a:pt x="6" y="49"/>
                  </a:cubicBezTo>
                  <a:cubicBezTo>
                    <a:pt x="9" y="48"/>
                    <a:pt x="9" y="48"/>
                    <a:pt x="9" y="48"/>
                  </a:cubicBezTo>
                  <a:lnTo>
                    <a:pt x="10" y="48"/>
                  </a:lnTo>
                  <a:close/>
                </a:path>
              </a:pathLst>
            </a:custGeom>
            <a:grpFill/>
            <a:ln w="9525">
              <a:solidFill>
                <a:srgbClr val="F8BAFE">
                  <a:alpha val="12000"/>
                </a:srgb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1" name="Freeform 51"/>
            <p:cNvSpPr/>
            <p:nvPr/>
          </p:nvSpPr>
          <p:spPr bwMode="auto">
            <a:xfrm>
              <a:off x="2413000" y="4157663"/>
              <a:ext cx="879475" cy="374650"/>
            </a:xfrm>
            <a:custGeom>
              <a:avLst/>
              <a:gdLst>
                <a:gd name="T0" fmla="*/ 24 w 146"/>
                <a:gd name="T1" fmla="*/ 54 h 62"/>
                <a:gd name="T2" fmla="*/ 25 w 146"/>
                <a:gd name="T3" fmla="*/ 53 h 62"/>
                <a:gd name="T4" fmla="*/ 146 w 146"/>
                <a:gd name="T5" fmla="*/ 6 h 62"/>
                <a:gd name="T6" fmla="*/ 146 w 146"/>
                <a:gd name="T7" fmla="*/ 0 h 62"/>
                <a:gd name="T8" fmla="*/ 23 w 146"/>
                <a:gd name="T9" fmla="*/ 49 h 62"/>
                <a:gd name="T10" fmla="*/ 23 w 146"/>
                <a:gd name="T11" fmla="*/ 49 h 62"/>
                <a:gd name="T12" fmla="*/ 22 w 146"/>
                <a:gd name="T13" fmla="*/ 49 h 62"/>
                <a:gd name="T14" fmla="*/ 0 w 146"/>
                <a:gd name="T15" fmla="*/ 58 h 62"/>
                <a:gd name="T16" fmla="*/ 4 w 146"/>
                <a:gd name="T17" fmla="*/ 62 h 62"/>
                <a:gd name="T18" fmla="*/ 24 w 146"/>
                <a:gd name="T19" fmla="*/ 5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6" h="62">
                  <a:moveTo>
                    <a:pt x="24" y="54"/>
                  </a:moveTo>
                  <a:cubicBezTo>
                    <a:pt x="25" y="53"/>
                    <a:pt x="25" y="53"/>
                    <a:pt x="25" y="53"/>
                  </a:cubicBezTo>
                  <a:cubicBezTo>
                    <a:pt x="146" y="6"/>
                    <a:pt x="146" y="6"/>
                    <a:pt x="146" y="6"/>
                  </a:cubicBezTo>
                  <a:cubicBezTo>
                    <a:pt x="146" y="4"/>
                    <a:pt x="146" y="2"/>
                    <a:pt x="146" y="0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2" y="59"/>
                    <a:pt x="3" y="60"/>
                    <a:pt x="4" y="62"/>
                  </a:cubicBezTo>
                  <a:cubicBezTo>
                    <a:pt x="24" y="54"/>
                    <a:pt x="24" y="54"/>
                    <a:pt x="24" y="54"/>
                  </a:cubicBezTo>
                  <a:close/>
                </a:path>
              </a:pathLst>
            </a:custGeom>
            <a:grpFill/>
            <a:ln w="9525">
              <a:solidFill>
                <a:srgbClr val="F8BAFE">
                  <a:alpha val="12000"/>
                </a:srgb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2" name="Freeform 52"/>
            <p:cNvSpPr/>
            <p:nvPr/>
          </p:nvSpPr>
          <p:spPr bwMode="auto">
            <a:xfrm>
              <a:off x="2328862" y="4006850"/>
              <a:ext cx="950913" cy="398463"/>
            </a:xfrm>
            <a:custGeom>
              <a:avLst/>
              <a:gdLst>
                <a:gd name="T0" fmla="*/ 29 w 158"/>
                <a:gd name="T1" fmla="*/ 55 h 66"/>
                <a:gd name="T2" fmla="*/ 30 w 158"/>
                <a:gd name="T3" fmla="*/ 55 h 66"/>
                <a:gd name="T4" fmla="*/ 153 w 158"/>
                <a:gd name="T5" fmla="*/ 7 h 66"/>
                <a:gd name="T6" fmla="*/ 154 w 158"/>
                <a:gd name="T7" fmla="*/ 6 h 66"/>
                <a:gd name="T8" fmla="*/ 154 w 158"/>
                <a:gd name="T9" fmla="*/ 6 h 66"/>
                <a:gd name="T10" fmla="*/ 158 w 158"/>
                <a:gd name="T11" fmla="*/ 5 h 66"/>
                <a:gd name="T12" fmla="*/ 157 w 158"/>
                <a:gd name="T13" fmla="*/ 0 h 66"/>
                <a:gd name="T14" fmla="*/ 152 w 158"/>
                <a:gd name="T15" fmla="*/ 2 h 66"/>
                <a:gd name="T16" fmla="*/ 152 w 158"/>
                <a:gd name="T17" fmla="*/ 2 h 66"/>
                <a:gd name="T18" fmla="*/ 152 w 158"/>
                <a:gd name="T19" fmla="*/ 2 h 66"/>
                <a:gd name="T20" fmla="*/ 28 w 158"/>
                <a:gd name="T21" fmla="*/ 51 h 66"/>
                <a:gd name="T22" fmla="*/ 27 w 158"/>
                <a:gd name="T23" fmla="*/ 51 h 66"/>
                <a:gd name="T24" fmla="*/ 27 w 158"/>
                <a:gd name="T25" fmla="*/ 51 h 66"/>
                <a:gd name="T26" fmla="*/ 0 w 158"/>
                <a:gd name="T27" fmla="*/ 62 h 66"/>
                <a:gd name="T28" fmla="*/ 2 w 158"/>
                <a:gd name="T29" fmla="*/ 66 h 66"/>
                <a:gd name="T30" fmla="*/ 29 w 158"/>
                <a:gd name="T31" fmla="*/ 56 h 66"/>
                <a:gd name="T32" fmla="*/ 29 w 158"/>
                <a:gd name="T33" fmla="*/ 5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8" h="66">
                  <a:moveTo>
                    <a:pt x="29" y="55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153" y="7"/>
                    <a:pt x="153" y="7"/>
                    <a:pt x="153" y="7"/>
                  </a:cubicBezTo>
                  <a:cubicBezTo>
                    <a:pt x="154" y="6"/>
                    <a:pt x="154" y="6"/>
                    <a:pt x="154" y="6"/>
                  </a:cubicBezTo>
                  <a:cubicBezTo>
                    <a:pt x="154" y="6"/>
                    <a:pt x="154" y="6"/>
                    <a:pt x="154" y="6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8" y="3"/>
                    <a:pt x="157" y="2"/>
                    <a:pt x="157" y="0"/>
                  </a:cubicBezTo>
                  <a:cubicBezTo>
                    <a:pt x="152" y="2"/>
                    <a:pt x="152" y="2"/>
                    <a:pt x="152" y="2"/>
                  </a:cubicBezTo>
                  <a:cubicBezTo>
                    <a:pt x="152" y="2"/>
                    <a:pt x="152" y="2"/>
                    <a:pt x="152" y="2"/>
                  </a:cubicBezTo>
                  <a:cubicBezTo>
                    <a:pt x="152" y="2"/>
                    <a:pt x="152" y="2"/>
                    <a:pt x="152" y="2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1" y="63"/>
                    <a:pt x="1" y="65"/>
                    <a:pt x="2" y="66"/>
                  </a:cubicBezTo>
                  <a:cubicBezTo>
                    <a:pt x="29" y="56"/>
                    <a:pt x="29" y="56"/>
                    <a:pt x="29" y="56"/>
                  </a:cubicBezTo>
                  <a:lnTo>
                    <a:pt x="29" y="55"/>
                  </a:lnTo>
                  <a:close/>
                </a:path>
              </a:pathLst>
            </a:custGeom>
            <a:grpFill/>
            <a:ln w="9525">
              <a:solidFill>
                <a:srgbClr val="F8BAFE">
                  <a:alpha val="12000"/>
                </a:srgb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1888229" y="5227239"/>
            <a:ext cx="658284" cy="660400"/>
            <a:chOff x="2641600" y="287338"/>
            <a:chExt cx="493713" cy="495300"/>
          </a:xfrm>
          <a:solidFill>
            <a:schemeClr val="bg1">
              <a:lumMod val="95000"/>
              <a:alpha val="0"/>
            </a:schemeClr>
          </a:solidFill>
        </p:grpSpPr>
        <p:sp>
          <p:nvSpPr>
            <p:cNvPr id="63" name="Freeform 53"/>
            <p:cNvSpPr/>
            <p:nvPr/>
          </p:nvSpPr>
          <p:spPr bwMode="auto">
            <a:xfrm>
              <a:off x="2654300" y="431800"/>
              <a:ext cx="463550" cy="193675"/>
            </a:xfrm>
            <a:custGeom>
              <a:avLst/>
              <a:gdLst>
                <a:gd name="T0" fmla="*/ 14 w 77"/>
                <a:gd name="T1" fmla="*/ 26 h 32"/>
                <a:gd name="T2" fmla="*/ 14 w 77"/>
                <a:gd name="T3" fmla="*/ 26 h 32"/>
                <a:gd name="T4" fmla="*/ 74 w 77"/>
                <a:gd name="T5" fmla="*/ 3 h 32"/>
                <a:gd name="T6" fmla="*/ 74 w 77"/>
                <a:gd name="T7" fmla="*/ 3 h 32"/>
                <a:gd name="T8" fmla="*/ 75 w 77"/>
                <a:gd name="T9" fmla="*/ 3 h 32"/>
                <a:gd name="T10" fmla="*/ 77 w 77"/>
                <a:gd name="T11" fmla="*/ 2 h 32"/>
                <a:gd name="T12" fmla="*/ 76 w 77"/>
                <a:gd name="T13" fmla="*/ 0 h 32"/>
                <a:gd name="T14" fmla="*/ 74 w 77"/>
                <a:gd name="T15" fmla="*/ 0 h 32"/>
                <a:gd name="T16" fmla="*/ 73 w 77"/>
                <a:gd name="T17" fmla="*/ 0 h 32"/>
                <a:gd name="T18" fmla="*/ 73 w 77"/>
                <a:gd name="T19" fmla="*/ 1 h 32"/>
                <a:gd name="T20" fmla="*/ 13 w 77"/>
                <a:gd name="T21" fmla="*/ 24 h 32"/>
                <a:gd name="T22" fmla="*/ 13 w 77"/>
                <a:gd name="T23" fmla="*/ 24 h 32"/>
                <a:gd name="T24" fmla="*/ 13 w 77"/>
                <a:gd name="T25" fmla="*/ 24 h 32"/>
                <a:gd name="T26" fmla="*/ 0 w 77"/>
                <a:gd name="T27" fmla="*/ 29 h 32"/>
                <a:gd name="T28" fmla="*/ 1 w 77"/>
                <a:gd name="T29" fmla="*/ 32 h 32"/>
                <a:gd name="T30" fmla="*/ 14 w 77"/>
                <a:gd name="T31" fmla="*/ 2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7" h="32">
                  <a:moveTo>
                    <a:pt x="14" y="26"/>
                  </a:moveTo>
                  <a:cubicBezTo>
                    <a:pt x="14" y="26"/>
                    <a:pt x="14" y="26"/>
                    <a:pt x="14" y="26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6" y="1"/>
                    <a:pt x="76" y="0"/>
                    <a:pt x="76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0" y="31"/>
                    <a:pt x="1" y="32"/>
                  </a:cubicBezTo>
                  <a:cubicBezTo>
                    <a:pt x="14" y="26"/>
                    <a:pt x="14" y="26"/>
                    <a:pt x="14" y="26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34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4" name="Freeform 54"/>
            <p:cNvSpPr/>
            <p:nvPr/>
          </p:nvSpPr>
          <p:spPr bwMode="auto">
            <a:xfrm>
              <a:off x="2641600" y="365125"/>
              <a:ext cx="433388" cy="187325"/>
            </a:xfrm>
            <a:custGeom>
              <a:avLst/>
              <a:gdLst>
                <a:gd name="T0" fmla="*/ 12 w 72"/>
                <a:gd name="T1" fmla="*/ 26 h 31"/>
                <a:gd name="T2" fmla="*/ 12 w 72"/>
                <a:gd name="T3" fmla="*/ 26 h 31"/>
                <a:gd name="T4" fmla="*/ 72 w 72"/>
                <a:gd name="T5" fmla="*/ 3 h 31"/>
                <a:gd name="T6" fmla="*/ 72 w 72"/>
                <a:gd name="T7" fmla="*/ 2 h 31"/>
                <a:gd name="T8" fmla="*/ 72 w 72"/>
                <a:gd name="T9" fmla="*/ 2 h 31"/>
                <a:gd name="T10" fmla="*/ 72 w 72"/>
                <a:gd name="T11" fmla="*/ 2 h 31"/>
                <a:gd name="T12" fmla="*/ 71 w 72"/>
                <a:gd name="T13" fmla="*/ 0 h 31"/>
                <a:gd name="T14" fmla="*/ 11 w 72"/>
                <a:gd name="T15" fmla="*/ 24 h 31"/>
                <a:gd name="T16" fmla="*/ 11 w 72"/>
                <a:gd name="T17" fmla="*/ 24 h 31"/>
                <a:gd name="T18" fmla="*/ 10 w 72"/>
                <a:gd name="T19" fmla="*/ 24 h 31"/>
                <a:gd name="T20" fmla="*/ 0 w 72"/>
                <a:gd name="T21" fmla="*/ 28 h 31"/>
                <a:gd name="T22" fmla="*/ 0 w 72"/>
                <a:gd name="T23" fmla="*/ 31 h 31"/>
                <a:gd name="T24" fmla="*/ 11 w 72"/>
                <a:gd name="T25" fmla="*/ 26 h 31"/>
                <a:gd name="T26" fmla="*/ 12 w 72"/>
                <a:gd name="T27" fmla="*/ 2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" h="31">
                  <a:moveTo>
                    <a:pt x="12" y="26"/>
                  </a:moveTo>
                  <a:cubicBezTo>
                    <a:pt x="12" y="26"/>
                    <a:pt x="12" y="26"/>
                    <a:pt x="12" y="26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72" y="2"/>
                    <a:pt x="71" y="1"/>
                    <a:pt x="71" y="0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30"/>
                    <a:pt x="0" y="31"/>
                  </a:cubicBezTo>
                  <a:cubicBezTo>
                    <a:pt x="11" y="26"/>
                    <a:pt x="11" y="26"/>
                    <a:pt x="11" y="26"/>
                  </a:cubicBezTo>
                  <a:lnTo>
                    <a:pt x="12" y="26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34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5" name="Freeform 55"/>
            <p:cNvSpPr/>
            <p:nvPr/>
          </p:nvSpPr>
          <p:spPr bwMode="auto">
            <a:xfrm>
              <a:off x="2647950" y="317500"/>
              <a:ext cx="366713" cy="150813"/>
            </a:xfrm>
            <a:custGeom>
              <a:avLst/>
              <a:gdLst>
                <a:gd name="T0" fmla="*/ 6 w 61"/>
                <a:gd name="T1" fmla="*/ 23 h 25"/>
                <a:gd name="T2" fmla="*/ 6 w 61"/>
                <a:gd name="T3" fmla="*/ 23 h 25"/>
                <a:gd name="T4" fmla="*/ 61 w 61"/>
                <a:gd name="T5" fmla="*/ 1 h 25"/>
                <a:gd name="T6" fmla="*/ 58 w 61"/>
                <a:gd name="T7" fmla="*/ 0 h 25"/>
                <a:gd name="T8" fmla="*/ 5 w 61"/>
                <a:gd name="T9" fmla="*/ 21 h 25"/>
                <a:gd name="T10" fmla="*/ 5 w 61"/>
                <a:gd name="T11" fmla="*/ 21 h 25"/>
                <a:gd name="T12" fmla="*/ 5 w 61"/>
                <a:gd name="T13" fmla="*/ 21 h 25"/>
                <a:gd name="T14" fmla="*/ 1 w 61"/>
                <a:gd name="T15" fmla="*/ 22 h 25"/>
                <a:gd name="T16" fmla="*/ 0 w 61"/>
                <a:gd name="T17" fmla="*/ 25 h 25"/>
                <a:gd name="T18" fmla="*/ 6 w 61"/>
                <a:gd name="T19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25">
                  <a:moveTo>
                    <a:pt x="6" y="23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0" y="1"/>
                    <a:pt x="59" y="0"/>
                    <a:pt x="58" y="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3"/>
                    <a:pt x="1" y="24"/>
                    <a:pt x="0" y="25"/>
                  </a:cubicBezTo>
                  <a:cubicBezTo>
                    <a:pt x="6" y="23"/>
                    <a:pt x="6" y="23"/>
                    <a:pt x="6" y="23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34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6" name="Freeform 56"/>
            <p:cNvSpPr/>
            <p:nvPr/>
          </p:nvSpPr>
          <p:spPr bwMode="auto">
            <a:xfrm>
              <a:off x="2708275" y="287338"/>
              <a:ext cx="198438" cy="77788"/>
            </a:xfrm>
            <a:custGeom>
              <a:avLst/>
              <a:gdLst>
                <a:gd name="T0" fmla="*/ 27 w 33"/>
                <a:gd name="T1" fmla="*/ 0 h 13"/>
                <a:gd name="T2" fmla="*/ 26 w 33"/>
                <a:gd name="T3" fmla="*/ 1 h 13"/>
                <a:gd name="T4" fmla="*/ 5 w 33"/>
                <a:gd name="T5" fmla="*/ 9 h 13"/>
                <a:gd name="T6" fmla="*/ 0 w 33"/>
                <a:gd name="T7" fmla="*/ 13 h 13"/>
                <a:gd name="T8" fmla="*/ 33 w 33"/>
                <a:gd name="T9" fmla="*/ 0 h 13"/>
                <a:gd name="T10" fmla="*/ 27 w 33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3">
                  <a:moveTo>
                    <a:pt x="27" y="0"/>
                  </a:moveTo>
                  <a:cubicBezTo>
                    <a:pt x="27" y="0"/>
                    <a:pt x="26" y="0"/>
                    <a:pt x="26" y="1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10"/>
                    <a:pt x="1" y="12"/>
                    <a:pt x="0" y="13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1" y="0"/>
                    <a:pt x="29" y="0"/>
                    <a:pt x="27" y="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34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7" name="Freeform 57"/>
            <p:cNvSpPr/>
            <p:nvPr/>
          </p:nvSpPr>
          <p:spPr bwMode="auto">
            <a:xfrm>
              <a:off x="2641600" y="395288"/>
              <a:ext cx="458788" cy="193675"/>
            </a:xfrm>
            <a:custGeom>
              <a:avLst/>
              <a:gdLst>
                <a:gd name="T0" fmla="*/ 14 w 76"/>
                <a:gd name="T1" fmla="*/ 27 h 32"/>
                <a:gd name="T2" fmla="*/ 14 w 76"/>
                <a:gd name="T3" fmla="*/ 27 h 32"/>
                <a:gd name="T4" fmla="*/ 74 w 76"/>
                <a:gd name="T5" fmla="*/ 3 h 32"/>
                <a:gd name="T6" fmla="*/ 74 w 76"/>
                <a:gd name="T7" fmla="*/ 3 h 32"/>
                <a:gd name="T8" fmla="*/ 74 w 76"/>
                <a:gd name="T9" fmla="*/ 3 h 32"/>
                <a:gd name="T10" fmla="*/ 76 w 76"/>
                <a:gd name="T11" fmla="*/ 2 h 32"/>
                <a:gd name="T12" fmla="*/ 75 w 76"/>
                <a:gd name="T13" fmla="*/ 0 h 32"/>
                <a:gd name="T14" fmla="*/ 73 w 76"/>
                <a:gd name="T15" fmla="*/ 1 h 32"/>
                <a:gd name="T16" fmla="*/ 73 w 76"/>
                <a:gd name="T17" fmla="*/ 1 h 32"/>
                <a:gd name="T18" fmla="*/ 73 w 76"/>
                <a:gd name="T19" fmla="*/ 1 h 32"/>
                <a:gd name="T20" fmla="*/ 13 w 76"/>
                <a:gd name="T21" fmla="*/ 24 h 32"/>
                <a:gd name="T22" fmla="*/ 13 w 76"/>
                <a:gd name="T23" fmla="*/ 25 h 32"/>
                <a:gd name="T24" fmla="*/ 13 w 76"/>
                <a:gd name="T25" fmla="*/ 25 h 32"/>
                <a:gd name="T26" fmla="*/ 0 w 76"/>
                <a:gd name="T27" fmla="*/ 29 h 32"/>
                <a:gd name="T28" fmla="*/ 1 w 76"/>
                <a:gd name="T29" fmla="*/ 32 h 32"/>
                <a:gd name="T30" fmla="*/ 14 w 76"/>
                <a:gd name="T31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6" h="32">
                  <a:moveTo>
                    <a:pt x="14" y="27"/>
                  </a:moveTo>
                  <a:cubicBezTo>
                    <a:pt x="14" y="27"/>
                    <a:pt x="14" y="27"/>
                    <a:pt x="14" y="27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2"/>
                    <a:pt x="75" y="1"/>
                    <a:pt x="75" y="0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" y="30"/>
                    <a:pt x="1" y="31"/>
                    <a:pt x="1" y="32"/>
                  </a:cubicBezTo>
                  <a:cubicBezTo>
                    <a:pt x="14" y="27"/>
                    <a:pt x="14" y="27"/>
                    <a:pt x="14" y="27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34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8" name="Freeform 58"/>
            <p:cNvSpPr/>
            <p:nvPr/>
          </p:nvSpPr>
          <p:spPr bwMode="auto">
            <a:xfrm>
              <a:off x="2641600" y="341313"/>
              <a:ext cx="409575" cy="169863"/>
            </a:xfrm>
            <a:custGeom>
              <a:avLst/>
              <a:gdLst>
                <a:gd name="T0" fmla="*/ 9 w 68"/>
                <a:gd name="T1" fmla="*/ 25 h 28"/>
                <a:gd name="T2" fmla="*/ 10 w 68"/>
                <a:gd name="T3" fmla="*/ 24 h 28"/>
                <a:gd name="T4" fmla="*/ 68 w 68"/>
                <a:gd name="T5" fmla="*/ 2 h 28"/>
                <a:gd name="T6" fmla="*/ 66 w 68"/>
                <a:gd name="T7" fmla="*/ 0 h 28"/>
                <a:gd name="T8" fmla="*/ 9 w 68"/>
                <a:gd name="T9" fmla="*/ 22 h 28"/>
                <a:gd name="T10" fmla="*/ 8 w 68"/>
                <a:gd name="T11" fmla="*/ 22 h 28"/>
                <a:gd name="T12" fmla="*/ 8 w 68"/>
                <a:gd name="T13" fmla="*/ 22 h 28"/>
                <a:gd name="T14" fmla="*/ 0 w 68"/>
                <a:gd name="T15" fmla="*/ 25 h 28"/>
                <a:gd name="T16" fmla="*/ 0 w 68"/>
                <a:gd name="T17" fmla="*/ 28 h 28"/>
                <a:gd name="T18" fmla="*/ 9 w 68"/>
                <a:gd name="T19" fmla="*/ 2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28">
                  <a:moveTo>
                    <a:pt x="9" y="25"/>
                  </a:moveTo>
                  <a:cubicBezTo>
                    <a:pt x="10" y="24"/>
                    <a:pt x="10" y="24"/>
                    <a:pt x="10" y="24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7" y="1"/>
                    <a:pt x="66" y="0"/>
                    <a:pt x="66" y="0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0" y="27"/>
                    <a:pt x="0" y="28"/>
                  </a:cubicBezTo>
                  <a:cubicBezTo>
                    <a:pt x="9" y="25"/>
                    <a:pt x="9" y="25"/>
                    <a:pt x="9" y="25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34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9" name="Freeform 59"/>
            <p:cNvSpPr/>
            <p:nvPr/>
          </p:nvSpPr>
          <p:spPr bwMode="auto">
            <a:xfrm>
              <a:off x="2665412" y="300038"/>
              <a:ext cx="307975" cy="120650"/>
            </a:xfrm>
            <a:custGeom>
              <a:avLst/>
              <a:gdLst>
                <a:gd name="T0" fmla="*/ 1 w 51"/>
                <a:gd name="T1" fmla="*/ 20 h 20"/>
                <a:gd name="T2" fmla="*/ 1 w 51"/>
                <a:gd name="T3" fmla="*/ 20 h 20"/>
                <a:gd name="T4" fmla="*/ 51 w 51"/>
                <a:gd name="T5" fmla="*/ 1 h 20"/>
                <a:gd name="T6" fmla="*/ 47 w 51"/>
                <a:gd name="T7" fmla="*/ 0 h 20"/>
                <a:gd name="T8" fmla="*/ 2 w 51"/>
                <a:gd name="T9" fmla="*/ 17 h 20"/>
                <a:gd name="T10" fmla="*/ 0 w 51"/>
                <a:gd name="T11" fmla="*/ 20 h 20"/>
                <a:gd name="T12" fmla="*/ 1 w 51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20">
                  <a:moveTo>
                    <a:pt x="1" y="20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49" y="0"/>
                    <a:pt x="48" y="0"/>
                    <a:pt x="47" y="0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8"/>
                    <a:pt x="1" y="19"/>
                    <a:pt x="0" y="20"/>
                  </a:cubicBezTo>
                  <a:cubicBezTo>
                    <a:pt x="1" y="20"/>
                    <a:pt x="1" y="20"/>
                    <a:pt x="1" y="2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34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0" name="Freeform 60"/>
            <p:cNvSpPr/>
            <p:nvPr/>
          </p:nvSpPr>
          <p:spPr bwMode="auto">
            <a:xfrm>
              <a:off x="2828925" y="668338"/>
              <a:ext cx="265113" cy="114300"/>
            </a:xfrm>
            <a:custGeom>
              <a:avLst/>
              <a:gdLst>
                <a:gd name="T0" fmla="*/ 4 w 44"/>
                <a:gd name="T1" fmla="*/ 19 h 19"/>
                <a:gd name="T2" fmla="*/ 42 w 44"/>
                <a:gd name="T3" fmla="*/ 4 h 19"/>
                <a:gd name="T4" fmla="*/ 44 w 44"/>
                <a:gd name="T5" fmla="*/ 0 h 19"/>
                <a:gd name="T6" fmla="*/ 0 w 44"/>
                <a:gd name="T7" fmla="*/ 18 h 19"/>
                <a:gd name="T8" fmla="*/ 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" y="19"/>
                  </a:moveTo>
                  <a:cubicBezTo>
                    <a:pt x="42" y="4"/>
                    <a:pt x="42" y="4"/>
                    <a:pt x="42" y="4"/>
                  </a:cubicBezTo>
                  <a:cubicBezTo>
                    <a:pt x="43" y="3"/>
                    <a:pt x="43" y="2"/>
                    <a:pt x="44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3" y="19"/>
                    <a:pt x="4" y="19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34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1" name="Freeform 61"/>
            <p:cNvSpPr/>
            <p:nvPr/>
          </p:nvSpPr>
          <p:spPr bwMode="auto">
            <a:xfrm>
              <a:off x="2738437" y="577850"/>
              <a:ext cx="392113" cy="161925"/>
            </a:xfrm>
            <a:custGeom>
              <a:avLst/>
              <a:gdLst>
                <a:gd name="T0" fmla="*/ 9 w 65"/>
                <a:gd name="T1" fmla="*/ 25 h 27"/>
                <a:gd name="T2" fmla="*/ 9 w 65"/>
                <a:gd name="T3" fmla="*/ 25 h 27"/>
                <a:gd name="T4" fmla="*/ 65 w 65"/>
                <a:gd name="T5" fmla="*/ 3 h 27"/>
                <a:gd name="T6" fmla="*/ 65 w 65"/>
                <a:gd name="T7" fmla="*/ 0 h 27"/>
                <a:gd name="T8" fmla="*/ 8 w 65"/>
                <a:gd name="T9" fmla="*/ 23 h 27"/>
                <a:gd name="T10" fmla="*/ 8 w 65"/>
                <a:gd name="T11" fmla="*/ 23 h 27"/>
                <a:gd name="T12" fmla="*/ 8 w 65"/>
                <a:gd name="T13" fmla="*/ 23 h 27"/>
                <a:gd name="T14" fmla="*/ 0 w 65"/>
                <a:gd name="T15" fmla="*/ 26 h 27"/>
                <a:gd name="T16" fmla="*/ 2 w 65"/>
                <a:gd name="T17" fmla="*/ 27 h 27"/>
                <a:gd name="T18" fmla="*/ 9 w 65"/>
                <a:gd name="T19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27">
                  <a:moveTo>
                    <a:pt x="9" y="25"/>
                  </a:moveTo>
                  <a:cubicBezTo>
                    <a:pt x="9" y="25"/>
                    <a:pt x="9" y="25"/>
                    <a:pt x="9" y="25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5" y="2"/>
                    <a:pt x="65" y="1"/>
                    <a:pt x="65" y="0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" y="26"/>
                    <a:pt x="2" y="27"/>
                    <a:pt x="2" y="27"/>
                  </a:cubicBezTo>
                  <a:cubicBezTo>
                    <a:pt x="9" y="25"/>
                    <a:pt x="9" y="25"/>
                    <a:pt x="9" y="25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34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2" name="Freeform 62"/>
            <p:cNvSpPr/>
            <p:nvPr/>
          </p:nvSpPr>
          <p:spPr bwMode="auto">
            <a:xfrm>
              <a:off x="2684462" y="498475"/>
              <a:ext cx="450850" cy="187325"/>
            </a:xfrm>
            <a:custGeom>
              <a:avLst/>
              <a:gdLst>
                <a:gd name="T0" fmla="*/ 13 w 75"/>
                <a:gd name="T1" fmla="*/ 27 h 31"/>
                <a:gd name="T2" fmla="*/ 14 w 75"/>
                <a:gd name="T3" fmla="*/ 27 h 31"/>
                <a:gd name="T4" fmla="*/ 74 w 75"/>
                <a:gd name="T5" fmla="*/ 3 h 31"/>
                <a:gd name="T6" fmla="*/ 74 w 75"/>
                <a:gd name="T7" fmla="*/ 3 h 31"/>
                <a:gd name="T8" fmla="*/ 74 w 75"/>
                <a:gd name="T9" fmla="*/ 3 h 31"/>
                <a:gd name="T10" fmla="*/ 75 w 75"/>
                <a:gd name="T11" fmla="*/ 3 h 31"/>
                <a:gd name="T12" fmla="*/ 74 w 75"/>
                <a:gd name="T13" fmla="*/ 0 h 31"/>
                <a:gd name="T14" fmla="*/ 73 w 75"/>
                <a:gd name="T15" fmla="*/ 1 h 31"/>
                <a:gd name="T16" fmla="*/ 73 w 75"/>
                <a:gd name="T17" fmla="*/ 1 h 31"/>
                <a:gd name="T18" fmla="*/ 73 w 75"/>
                <a:gd name="T19" fmla="*/ 1 h 31"/>
                <a:gd name="T20" fmla="*/ 13 w 75"/>
                <a:gd name="T21" fmla="*/ 24 h 31"/>
                <a:gd name="T22" fmla="*/ 12 w 75"/>
                <a:gd name="T23" fmla="*/ 24 h 31"/>
                <a:gd name="T24" fmla="*/ 12 w 75"/>
                <a:gd name="T25" fmla="*/ 24 h 31"/>
                <a:gd name="T26" fmla="*/ 0 w 75"/>
                <a:gd name="T27" fmla="*/ 29 h 31"/>
                <a:gd name="T28" fmla="*/ 1 w 75"/>
                <a:gd name="T29" fmla="*/ 31 h 31"/>
                <a:gd name="T30" fmla="*/ 13 w 75"/>
                <a:gd name="T31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31">
                  <a:moveTo>
                    <a:pt x="13" y="27"/>
                  </a:moveTo>
                  <a:cubicBezTo>
                    <a:pt x="14" y="27"/>
                    <a:pt x="14" y="27"/>
                    <a:pt x="14" y="27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5" y="2"/>
                    <a:pt x="74" y="1"/>
                    <a:pt x="74" y="0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1" y="31"/>
                    <a:pt x="1" y="31"/>
                  </a:cubicBezTo>
                  <a:cubicBezTo>
                    <a:pt x="13" y="27"/>
                    <a:pt x="13" y="27"/>
                    <a:pt x="13" y="27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34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3" name="Freeform 63"/>
            <p:cNvSpPr/>
            <p:nvPr/>
          </p:nvSpPr>
          <p:spPr bwMode="auto">
            <a:xfrm>
              <a:off x="2913062" y="733425"/>
              <a:ext cx="127000" cy="49213"/>
            </a:xfrm>
            <a:custGeom>
              <a:avLst/>
              <a:gdLst>
                <a:gd name="T0" fmla="*/ 21 w 21"/>
                <a:gd name="T1" fmla="*/ 0 h 8"/>
                <a:gd name="T2" fmla="*/ 0 w 21"/>
                <a:gd name="T3" fmla="*/ 8 h 8"/>
                <a:gd name="T4" fmla="*/ 21 w 21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8">
                  <a:moveTo>
                    <a:pt x="21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8" y="7"/>
                    <a:pt x="15" y="4"/>
                    <a:pt x="21" y="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34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4" name="Freeform 64"/>
            <p:cNvSpPr/>
            <p:nvPr/>
          </p:nvSpPr>
          <p:spPr bwMode="auto">
            <a:xfrm>
              <a:off x="2773362" y="619125"/>
              <a:ext cx="344488" cy="144463"/>
            </a:xfrm>
            <a:custGeom>
              <a:avLst/>
              <a:gdLst>
                <a:gd name="T0" fmla="*/ 5 w 57"/>
                <a:gd name="T1" fmla="*/ 24 h 24"/>
                <a:gd name="T2" fmla="*/ 5 w 57"/>
                <a:gd name="T3" fmla="*/ 23 h 24"/>
                <a:gd name="T4" fmla="*/ 56 w 57"/>
                <a:gd name="T5" fmla="*/ 3 h 24"/>
                <a:gd name="T6" fmla="*/ 57 w 57"/>
                <a:gd name="T7" fmla="*/ 0 h 24"/>
                <a:gd name="T8" fmla="*/ 4 w 57"/>
                <a:gd name="T9" fmla="*/ 21 h 24"/>
                <a:gd name="T10" fmla="*/ 4 w 57"/>
                <a:gd name="T11" fmla="*/ 21 h 24"/>
                <a:gd name="T12" fmla="*/ 4 w 57"/>
                <a:gd name="T13" fmla="*/ 21 h 24"/>
                <a:gd name="T14" fmla="*/ 0 w 57"/>
                <a:gd name="T15" fmla="*/ 23 h 24"/>
                <a:gd name="T16" fmla="*/ 3 w 57"/>
                <a:gd name="T17" fmla="*/ 24 h 24"/>
                <a:gd name="T18" fmla="*/ 5 w 57"/>
                <a:gd name="T1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24">
                  <a:moveTo>
                    <a:pt x="5" y="24"/>
                  </a:moveTo>
                  <a:cubicBezTo>
                    <a:pt x="5" y="23"/>
                    <a:pt x="5" y="23"/>
                    <a:pt x="5" y="2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6" y="2"/>
                    <a:pt x="57" y="1"/>
                    <a:pt x="57" y="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4"/>
                    <a:pt x="3" y="24"/>
                  </a:cubicBezTo>
                  <a:cubicBezTo>
                    <a:pt x="5" y="24"/>
                    <a:pt x="5" y="24"/>
                    <a:pt x="5" y="24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34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5" name="Freeform 65"/>
            <p:cNvSpPr/>
            <p:nvPr/>
          </p:nvSpPr>
          <p:spPr bwMode="auto">
            <a:xfrm>
              <a:off x="2708275" y="534988"/>
              <a:ext cx="427038" cy="180975"/>
            </a:xfrm>
            <a:custGeom>
              <a:avLst/>
              <a:gdLst>
                <a:gd name="T0" fmla="*/ 12 w 71"/>
                <a:gd name="T1" fmla="*/ 26 h 30"/>
                <a:gd name="T2" fmla="*/ 12 w 71"/>
                <a:gd name="T3" fmla="*/ 26 h 30"/>
                <a:gd name="T4" fmla="*/ 71 w 71"/>
                <a:gd name="T5" fmla="*/ 3 h 30"/>
                <a:gd name="T6" fmla="*/ 71 w 71"/>
                <a:gd name="T7" fmla="*/ 0 h 30"/>
                <a:gd name="T8" fmla="*/ 11 w 71"/>
                <a:gd name="T9" fmla="*/ 24 h 30"/>
                <a:gd name="T10" fmla="*/ 11 w 71"/>
                <a:gd name="T11" fmla="*/ 24 h 30"/>
                <a:gd name="T12" fmla="*/ 10 w 71"/>
                <a:gd name="T13" fmla="*/ 24 h 30"/>
                <a:gd name="T14" fmla="*/ 0 w 71"/>
                <a:gd name="T15" fmla="*/ 28 h 30"/>
                <a:gd name="T16" fmla="*/ 2 w 71"/>
                <a:gd name="T17" fmla="*/ 30 h 30"/>
                <a:gd name="T18" fmla="*/ 11 w 71"/>
                <a:gd name="T19" fmla="*/ 26 h 30"/>
                <a:gd name="T20" fmla="*/ 12 w 71"/>
                <a:gd name="T21" fmla="*/ 2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30">
                  <a:moveTo>
                    <a:pt x="12" y="26"/>
                  </a:moveTo>
                  <a:cubicBezTo>
                    <a:pt x="12" y="26"/>
                    <a:pt x="12" y="26"/>
                    <a:pt x="12" y="26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1" y="2"/>
                    <a:pt x="71" y="1"/>
                    <a:pt x="71" y="0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" y="29"/>
                    <a:pt x="1" y="30"/>
                    <a:pt x="2" y="30"/>
                  </a:cubicBezTo>
                  <a:cubicBezTo>
                    <a:pt x="11" y="26"/>
                    <a:pt x="11" y="26"/>
                    <a:pt x="11" y="26"/>
                  </a:cubicBezTo>
                  <a:lnTo>
                    <a:pt x="12" y="26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34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6" name="Freeform 66"/>
            <p:cNvSpPr/>
            <p:nvPr/>
          </p:nvSpPr>
          <p:spPr bwMode="auto">
            <a:xfrm>
              <a:off x="2665412" y="461963"/>
              <a:ext cx="465138" cy="193675"/>
            </a:xfrm>
            <a:custGeom>
              <a:avLst/>
              <a:gdLst>
                <a:gd name="T0" fmla="*/ 14 w 77"/>
                <a:gd name="T1" fmla="*/ 27 h 32"/>
                <a:gd name="T2" fmla="*/ 14 w 77"/>
                <a:gd name="T3" fmla="*/ 27 h 32"/>
                <a:gd name="T4" fmla="*/ 74 w 77"/>
                <a:gd name="T5" fmla="*/ 3 h 32"/>
                <a:gd name="T6" fmla="*/ 75 w 77"/>
                <a:gd name="T7" fmla="*/ 3 h 32"/>
                <a:gd name="T8" fmla="*/ 75 w 77"/>
                <a:gd name="T9" fmla="*/ 3 h 32"/>
                <a:gd name="T10" fmla="*/ 77 w 77"/>
                <a:gd name="T11" fmla="*/ 3 h 32"/>
                <a:gd name="T12" fmla="*/ 76 w 77"/>
                <a:gd name="T13" fmla="*/ 0 h 32"/>
                <a:gd name="T14" fmla="*/ 74 w 77"/>
                <a:gd name="T15" fmla="*/ 1 h 32"/>
                <a:gd name="T16" fmla="*/ 74 w 77"/>
                <a:gd name="T17" fmla="*/ 1 h 32"/>
                <a:gd name="T18" fmla="*/ 73 w 77"/>
                <a:gd name="T19" fmla="*/ 1 h 32"/>
                <a:gd name="T20" fmla="*/ 13 w 77"/>
                <a:gd name="T21" fmla="*/ 25 h 32"/>
                <a:gd name="T22" fmla="*/ 13 w 77"/>
                <a:gd name="T23" fmla="*/ 25 h 32"/>
                <a:gd name="T24" fmla="*/ 13 w 77"/>
                <a:gd name="T25" fmla="*/ 25 h 32"/>
                <a:gd name="T26" fmla="*/ 0 w 77"/>
                <a:gd name="T27" fmla="*/ 30 h 32"/>
                <a:gd name="T28" fmla="*/ 1 w 77"/>
                <a:gd name="T29" fmla="*/ 32 h 32"/>
                <a:gd name="T30" fmla="*/ 14 w 77"/>
                <a:gd name="T31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7" h="32">
                  <a:moveTo>
                    <a:pt x="14" y="27"/>
                  </a:moveTo>
                  <a:cubicBezTo>
                    <a:pt x="14" y="27"/>
                    <a:pt x="14" y="27"/>
                    <a:pt x="14" y="27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6" y="2"/>
                    <a:pt x="76" y="1"/>
                    <a:pt x="76" y="0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1"/>
                    <a:pt x="1" y="31"/>
                    <a:pt x="1" y="32"/>
                  </a:cubicBezTo>
                  <a:cubicBezTo>
                    <a:pt x="14" y="27"/>
                    <a:pt x="14" y="27"/>
                    <a:pt x="14" y="27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34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1272453" y="5992929"/>
            <a:ext cx="795867" cy="795868"/>
            <a:chOff x="447675" y="2901950"/>
            <a:chExt cx="596900" cy="596901"/>
          </a:xfrm>
          <a:solidFill>
            <a:srgbClr val="5BC4E3">
              <a:alpha val="52000"/>
            </a:srgbClr>
          </a:solidFill>
        </p:grpSpPr>
        <p:sp>
          <p:nvSpPr>
            <p:cNvPr id="91" name="Freeform 81"/>
            <p:cNvSpPr/>
            <p:nvPr/>
          </p:nvSpPr>
          <p:spPr bwMode="auto">
            <a:xfrm>
              <a:off x="465137" y="3070225"/>
              <a:ext cx="555625" cy="236538"/>
            </a:xfrm>
            <a:custGeom>
              <a:avLst/>
              <a:gdLst>
                <a:gd name="T0" fmla="*/ 17 w 92"/>
                <a:gd name="T1" fmla="*/ 32 h 39"/>
                <a:gd name="T2" fmla="*/ 17 w 92"/>
                <a:gd name="T3" fmla="*/ 32 h 39"/>
                <a:gd name="T4" fmla="*/ 89 w 92"/>
                <a:gd name="T5" fmla="*/ 4 h 39"/>
                <a:gd name="T6" fmla="*/ 90 w 92"/>
                <a:gd name="T7" fmla="*/ 4 h 39"/>
                <a:gd name="T8" fmla="*/ 90 w 92"/>
                <a:gd name="T9" fmla="*/ 4 h 39"/>
                <a:gd name="T10" fmla="*/ 92 w 92"/>
                <a:gd name="T11" fmla="*/ 3 h 39"/>
                <a:gd name="T12" fmla="*/ 91 w 92"/>
                <a:gd name="T13" fmla="*/ 0 h 39"/>
                <a:gd name="T14" fmla="*/ 89 w 92"/>
                <a:gd name="T15" fmla="*/ 1 h 39"/>
                <a:gd name="T16" fmla="*/ 89 w 92"/>
                <a:gd name="T17" fmla="*/ 1 h 39"/>
                <a:gd name="T18" fmla="*/ 88 w 92"/>
                <a:gd name="T19" fmla="*/ 1 h 39"/>
                <a:gd name="T20" fmla="*/ 16 w 92"/>
                <a:gd name="T21" fmla="*/ 30 h 39"/>
                <a:gd name="T22" fmla="*/ 16 w 92"/>
                <a:gd name="T23" fmla="*/ 30 h 39"/>
                <a:gd name="T24" fmla="*/ 15 w 92"/>
                <a:gd name="T25" fmla="*/ 30 h 39"/>
                <a:gd name="T26" fmla="*/ 0 w 92"/>
                <a:gd name="T27" fmla="*/ 36 h 39"/>
                <a:gd name="T28" fmla="*/ 1 w 92"/>
                <a:gd name="T29" fmla="*/ 39 h 39"/>
                <a:gd name="T30" fmla="*/ 17 w 92"/>
                <a:gd name="T31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2" h="39">
                  <a:moveTo>
                    <a:pt x="17" y="32"/>
                  </a:moveTo>
                  <a:cubicBezTo>
                    <a:pt x="17" y="32"/>
                    <a:pt x="17" y="32"/>
                    <a:pt x="17" y="32"/>
                  </a:cubicBezTo>
                  <a:cubicBezTo>
                    <a:pt x="89" y="4"/>
                    <a:pt x="89" y="4"/>
                    <a:pt x="89" y="4"/>
                  </a:cubicBezTo>
                  <a:cubicBezTo>
                    <a:pt x="90" y="4"/>
                    <a:pt x="90" y="4"/>
                    <a:pt x="90" y="4"/>
                  </a:cubicBezTo>
                  <a:cubicBezTo>
                    <a:pt x="90" y="4"/>
                    <a:pt x="90" y="4"/>
                    <a:pt x="90" y="4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92" y="2"/>
                    <a:pt x="92" y="1"/>
                    <a:pt x="91" y="0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8" y="1"/>
                    <a:pt x="88" y="1"/>
                    <a:pt x="88" y="1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7"/>
                    <a:pt x="0" y="38"/>
                    <a:pt x="1" y="39"/>
                  </a:cubicBezTo>
                  <a:cubicBezTo>
                    <a:pt x="17" y="32"/>
                    <a:pt x="17" y="32"/>
                    <a:pt x="17" y="32"/>
                  </a:cubicBezTo>
                  <a:close/>
                </a:path>
              </a:pathLst>
            </a:custGeom>
            <a:grpFill/>
            <a:ln w="9525">
              <a:solidFill>
                <a:srgbClr val="5BC4E3">
                  <a:alpha val="47000"/>
                </a:srgb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2" name="Freeform 82"/>
            <p:cNvSpPr/>
            <p:nvPr/>
          </p:nvSpPr>
          <p:spPr bwMode="auto">
            <a:xfrm>
              <a:off x="447675" y="2998788"/>
              <a:ext cx="530225" cy="217488"/>
            </a:xfrm>
            <a:custGeom>
              <a:avLst/>
              <a:gdLst>
                <a:gd name="T0" fmla="*/ 14 w 88"/>
                <a:gd name="T1" fmla="*/ 31 h 36"/>
                <a:gd name="T2" fmla="*/ 15 w 88"/>
                <a:gd name="T3" fmla="*/ 31 h 36"/>
                <a:gd name="T4" fmla="*/ 87 w 88"/>
                <a:gd name="T5" fmla="*/ 2 h 36"/>
                <a:gd name="T6" fmla="*/ 87 w 88"/>
                <a:gd name="T7" fmla="*/ 2 h 36"/>
                <a:gd name="T8" fmla="*/ 88 w 88"/>
                <a:gd name="T9" fmla="*/ 2 h 36"/>
                <a:gd name="T10" fmla="*/ 88 w 88"/>
                <a:gd name="T11" fmla="*/ 2 h 36"/>
                <a:gd name="T12" fmla="*/ 86 w 88"/>
                <a:gd name="T13" fmla="*/ 0 h 36"/>
                <a:gd name="T14" fmla="*/ 14 w 88"/>
                <a:gd name="T15" fmla="*/ 28 h 36"/>
                <a:gd name="T16" fmla="*/ 13 w 88"/>
                <a:gd name="T17" fmla="*/ 28 h 36"/>
                <a:gd name="T18" fmla="*/ 13 w 88"/>
                <a:gd name="T19" fmla="*/ 28 h 36"/>
                <a:gd name="T20" fmla="*/ 0 w 88"/>
                <a:gd name="T21" fmla="*/ 33 h 36"/>
                <a:gd name="T22" fmla="*/ 1 w 88"/>
                <a:gd name="T23" fmla="*/ 36 h 36"/>
                <a:gd name="T24" fmla="*/ 14 w 88"/>
                <a:gd name="T25" fmla="*/ 3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36">
                  <a:moveTo>
                    <a:pt x="14" y="31"/>
                  </a:moveTo>
                  <a:cubicBezTo>
                    <a:pt x="15" y="31"/>
                    <a:pt x="15" y="31"/>
                    <a:pt x="15" y="31"/>
                  </a:cubicBezTo>
                  <a:cubicBezTo>
                    <a:pt x="87" y="2"/>
                    <a:pt x="87" y="2"/>
                    <a:pt x="87" y="2"/>
                  </a:cubicBezTo>
                  <a:cubicBezTo>
                    <a:pt x="87" y="2"/>
                    <a:pt x="87" y="2"/>
                    <a:pt x="87" y="2"/>
                  </a:cubicBezTo>
                  <a:cubicBezTo>
                    <a:pt x="88" y="2"/>
                    <a:pt x="88" y="2"/>
                    <a:pt x="88" y="2"/>
                  </a:cubicBezTo>
                  <a:cubicBezTo>
                    <a:pt x="88" y="2"/>
                    <a:pt x="88" y="2"/>
                    <a:pt x="88" y="2"/>
                  </a:cubicBezTo>
                  <a:cubicBezTo>
                    <a:pt x="87" y="1"/>
                    <a:pt x="87" y="0"/>
                    <a:pt x="86" y="0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4"/>
                    <a:pt x="0" y="35"/>
                    <a:pt x="1" y="36"/>
                  </a:cubicBezTo>
                  <a:cubicBezTo>
                    <a:pt x="14" y="31"/>
                    <a:pt x="14" y="31"/>
                    <a:pt x="14" y="31"/>
                  </a:cubicBezTo>
                  <a:close/>
                </a:path>
              </a:pathLst>
            </a:custGeom>
            <a:grpFill/>
            <a:ln w="9525">
              <a:solidFill>
                <a:srgbClr val="5BC4E3">
                  <a:alpha val="47000"/>
                </a:srgb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3" name="Freeform 83"/>
            <p:cNvSpPr/>
            <p:nvPr/>
          </p:nvSpPr>
          <p:spPr bwMode="auto">
            <a:xfrm>
              <a:off x="458787" y="2932113"/>
              <a:ext cx="441325" cy="187325"/>
            </a:xfrm>
            <a:custGeom>
              <a:avLst/>
              <a:gdLst>
                <a:gd name="T0" fmla="*/ 7 w 73"/>
                <a:gd name="T1" fmla="*/ 28 h 31"/>
                <a:gd name="T2" fmla="*/ 7 w 73"/>
                <a:gd name="T3" fmla="*/ 28 h 31"/>
                <a:gd name="T4" fmla="*/ 73 w 73"/>
                <a:gd name="T5" fmla="*/ 2 h 31"/>
                <a:gd name="T6" fmla="*/ 70 w 73"/>
                <a:gd name="T7" fmla="*/ 0 h 31"/>
                <a:gd name="T8" fmla="*/ 6 w 73"/>
                <a:gd name="T9" fmla="*/ 25 h 31"/>
                <a:gd name="T10" fmla="*/ 6 w 73"/>
                <a:gd name="T11" fmla="*/ 26 h 31"/>
                <a:gd name="T12" fmla="*/ 6 w 73"/>
                <a:gd name="T13" fmla="*/ 26 h 31"/>
                <a:gd name="T14" fmla="*/ 1 w 73"/>
                <a:gd name="T15" fmla="*/ 27 h 31"/>
                <a:gd name="T16" fmla="*/ 0 w 73"/>
                <a:gd name="T17" fmla="*/ 31 h 31"/>
                <a:gd name="T18" fmla="*/ 7 w 73"/>
                <a:gd name="T19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" h="31">
                  <a:moveTo>
                    <a:pt x="7" y="28"/>
                  </a:moveTo>
                  <a:cubicBezTo>
                    <a:pt x="7" y="28"/>
                    <a:pt x="7" y="28"/>
                    <a:pt x="7" y="28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72" y="2"/>
                    <a:pt x="71" y="1"/>
                    <a:pt x="70" y="0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9"/>
                    <a:pt x="1" y="30"/>
                    <a:pt x="0" y="31"/>
                  </a:cubicBezTo>
                  <a:cubicBezTo>
                    <a:pt x="7" y="28"/>
                    <a:pt x="7" y="28"/>
                    <a:pt x="7" y="28"/>
                  </a:cubicBezTo>
                  <a:close/>
                </a:path>
              </a:pathLst>
            </a:custGeom>
            <a:grpFill/>
            <a:ln w="9525">
              <a:solidFill>
                <a:srgbClr val="5BC4E3">
                  <a:alpha val="47000"/>
                </a:srgb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4" name="Freeform 84"/>
            <p:cNvSpPr/>
            <p:nvPr/>
          </p:nvSpPr>
          <p:spPr bwMode="auto">
            <a:xfrm>
              <a:off x="531812" y="2901950"/>
              <a:ext cx="241300" cy="96838"/>
            </a:xfrm>
            <a:custGeom>
              <a:avLst/>
              <a:gdLst>
                <a:gd name="T0" fmla="*/ 32 w 40"/>
                <a:gd name="T1" fmla="*/ 0 h 16"/>
                <a:gd name="T2" fmla="*/ 31 w 40"/>
                <a:gd name="T3" fmla="*/ 0 h 16"/>
                <a:gd name="T4" fmla="*/ 6 w 40"/>
                <a:gd name="T5" fmla="*/ 10 h 16"/>
                <a:gd name="T6" fmla="*/ 0 w 40"/>
                <a:gd name="T7" fmla="*/ 16 h 16"/>
                <a:gd name="T8" fmla="*/ 40 w 40"/>
                <a:gd name="T9" fmla="*/ 0 h 16"/>
                <a:gd name="T10" fmla="*/ 32 w 4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6">
                  <a:moveTo>
                    <a:pt x="32" y="0"/>
                  </a:moveTo>
                  <a:cubicBezTo>
                    <a:pt x="32" y="0"/>
                    <a:pt x="32" y="0"/>
                    <a:pt x="31" y="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3" y="12"/>
                    <a:pt x="1" y="14"/>
                    <a:pt x="0" y="1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7" y="0"/>
                    <a:pt x="35" y="0"/>
                    <a:pt x="32" y="0"/>
                  </a:cubicBezTo>
                  <a:close/>
                </a:path>
              </a:pathLst>
            </a:custGeom>
            <a:grpFill/>
            <a:ln w="9525">
              <a:solidFill>
                <a:srgbClr val="5BC4E3">
                  <a:alpha val="47000"/>
                </a:srgb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5" name="Freeform 85"/>
            <p:cNvSpPr/>
            <p:nvPr/>
          </p:nvSpPr>
          <p:spPr bwMode="auto">
            <a:xfrm>
              <a:off x="454025" y="3033713"/>
              <a:ext cx="547688" cy="230188"/>
            </a:xfrm>
            <a:custGeom>
              <a:avLst/>
              <a:gdLst>
                <a:gd name="T0" fmla="*/ 16 w 91"/>
                <a:gd name="T1" fmla="*/ 32 h 38"/>
                <a:gd name="T2" fmla="*/ 16 w 91"/>
                <a:gd name="T3" fmla="*/ 32 h 38"/>
                <a:gd name="T4" fmla="*/ 89 w 91"/>
                <a:gd name="T5" fmla="*/ 3 h 38"/>
                <a:gd name="T6" fmla="*/ 89 w 91"/>
                <a:gd name="T7" fmla="*/ 3 h 38"/>
                <a:gd name="T8" fmla="*/ 89 w 91"/>
                <a:gd name="T9" fmla="*/ 3 h 38"/>
                <a:gd name="T10" fmla="*/ 91 w 91"/>
                <a:gd name="T11" fmla="*/ 2 h 38"/>
                <a:gd name="T12" fmla="*/ 90 w 91"/>
                <a:gd name="T13" fmla="*/ 0 h 38"/>
                <a:gd name="T14" fmla="*/ 88 w 91"/>
                <a:gd name="T15" fmla="*/ 0 h 38"/>
                <a:gd name="T16" fmla="*/ 88 w 91"/>
                <a:gd name="T17" fmla="*/ 0 h 38"/>
                <a:gd name="T18" fmla="*/ 88 w 91"/>
                <a:gd name="T19" fmla="*/ 0 h 38"/>
                <a:gd name="T20" fmla="*/ 15 w 91"/>
                <a:gd name="T21" fmla="*/ 29 h 38"/>
                <a:gd name="T22" fmla="*/ 15 w 91"/>
                <a:gd name="T23" fmla="*/ 29 h 38"/>
                <a:gd name="T24" fmla="*/ 15 w 91"/>
                <a:gd name="T25" fmla="*/ 29 h 38"/>
                <a:gd name="T26" fmla="*/ 0 w 91"/>
                <a:gd name="T27" fmla="*/ 35 h 38"/>
                <a:gd name="T28" fmla="*/ 1 w 91"/>
                <a:gd name="T29" fmla="*/ 38 h 38"/>
                <a:gd name="T30" fmla="*/ 16 w 91"/>
                <a:gd name="T31" fmla="*/ 3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1" h="38">
                  <a:moveTo>
                    <a:pt x="16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89" y="3"/>
                    <a:pt x="89" y="3"/>
                    <a:pt x="89" y="3"/>
                  </a:cubicBezTo>
                  <a:cubicBezTo>
                    <a:pt x="89" y="3"/>
                    <a:pt x="89" y="3"/>
                    <a:pt x="89" y="3"/>
                  </a:cubicBezTo>
                  <a:cubicBezTo>
                    <a:pt x="89" y="3"/>
                    <a:pt x="89" y="3"/>
                    <a:pt x="89" y="3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91" y="1"/>
                    <a:pt x="90" y="0"/>
                    <a:pt x="90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6"/>
                    <a:pt x="0" y="37"/>
                    <a:pt x="1" y="38"/>
                  </a:cubicBezTo>
                  <a:cubicBezTo>
                    <a:pt x="16" y="32"/>
                    <a:pt x="16" y="32"/>
                    <a:pt x="16" y="32"/>
                  </a:cubicBezTo>
                  <a:close/>
                </a:path>
              </a:pathLst>
            </a:custGeom>
            <a:grpFill/>
            <a:ln w="9525">
              <a:solidFill>
                <a:srgbClr val="5BC4E3">
                  <a:alpha val="47000"/>
                </a:srgb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6" name="Freeform 86"/>
            <p:cNvSpPr/>
            <p:nvPr/>
          </p:nvSpPr>
          <p:spPr bwMode="auto">
            <a:xfrm>
              <a:off x="454025" y="2962275"/>
              <a:ext cx="487363" cy="204788"/>
            </a:xfrm>
            <a:custGeom>
              <a:avLst/>
              <a:gdLst>
                <a:gd name="T0" fmla="*/ 11 w 81"/>
                <a:gd name="T1" fmla="*/ 30 h 34"/>
                <a:gd name="T2" fmla="*/ 11 w 81"/>
                <a:gd name="T3" fmla="*/ 30 h 34"/>
                <a:gd name="T4" fmla="*/ 81 w 81"/>
                <a:gd name="T5" fmla="*/ 2 h 34"/>
                <a:gd name="T6" fmla="*/ 79 w 81"/>
                <a:gd name="T7" fmla="*/ 0 h 34"/>
                <a:gd name="T8" fmla="*/ 10 w 81"/>
                <a:gd name="T9" fmla="*/ 27 h 34"/>
                <a:gd name="T10" fmla="*/ 10 w 81"/>
                <a:gd name="T11" fmla="*/ 27 h 34"/>
                <a:gd name="T12" fmla="*/ 9 w 81"/>
                <a:gd name="T13" fmla="*/ 27 h 34"/>
                <a:gd name="T14" fmla="*/ 0 w 81"/>
                <a:gd name="T15" fmla="*/ 31 h 34"/>
                <a:gd name="T16" fmla="*/ 0 w 81"/>
                <a:gd name="T17" fmla="*/ 34 h 34"/>
                <a:gd name="T18" fmla="*/ 11 w 81"/>
                <a:gd name="T19" fmla="*/ 3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34">
                  <a:moveTo>
                    <a:pt x="11" y="30"/>
                  </a:moveTo>
                  <a:cubicBezTo>
                    <a:pt x="11" y="30"/>
                    <a:pt x="11" y="30"/>
                    <a:pt x="11" y="30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81" y="2"/>
                    <a:pt x="80" y="1"/>
                    <a:pt x="79" y="0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" y="30"/>
                    <a:pt x="11" y="30"/>
                    <a:pt x="11" y="30"/>
                  </a:cubicBezTo>
                  <a:close/>
                </a:path>
              </a:pathLst>
            </a:custGeom>
            <a:grpFill/>
            <a:ln w="9525">
              <a:solidFill>
                <a:srgbClr val="5BC4E3">
                  <a:alpha val="47000"/>
                </a:srgb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7" name="Freeform 87"/>
            <p:cNvSpPr/>
            <p:nvPr/>
          </p:nvSpPr>
          <p:spPr bwMode="auto">
            <a:xfrm>
              <a:off x="484187" y="2913063"/>
              <a:ext cx="360363" cy="152400"/>
            </a:xfrm>
            <a:custGeom>
              <a:avLst/>
              <a:gdLst>
                <a:gd name="T0" fmla="*/ 0 w 60"/>
                <a:gd name="T1" fmla="*/ 25 h 25"/>
                <a:gd name="T2" fmla="*/ 1 w 60"/>
                <a:gd name="T3" fmla="*/ 24 h 25"/>
                <a:gd name="T4" fmla="*/ 60 w 60"/>
                <a:gd name="T5" fmla="*/ 1 h 25"/>
                <a:gd name="T6" fmla="*/ 56 w 60"/>
                <a:gd name="T7" fmla="*/ 0 h 25"/>
                <a:gd name="T8" fmla="*/ 2 w 60"/>
                <a:gd name="T9" fmla="*/ 21 h 25"/>
                <a:gd name="T10" fmla="*/ 0 w 60"/>
                <a:gd name="T11" fmla="*/ 25 h 25"/>
                <a:gd name="T12" fmla="*/ 0 w 60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25">
                  <a:moveTo>
                    <a:pt x="0" y="25"/>
                  </a:moveTo>
                  <a:cubicBezTo>
                    <a:pt x="1" y="24"/>
                    <a:pt x="1" y="24"/>
                    <a:pt x="1" y="24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59" y="0"/>
                    <a:pt x="58" y="0"/>
                    <a:pt x="56" y="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2"/>
                    <a:pt x="1" y="23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</a:path>
              </a:pathLst>
            </a:custGeom>
            <a:grpFill/>
            <a:ln w="9525">
              <a:solidFill>
                <a:srgbClr val="5BC4E3">
                  <a:alpha val="47000"/>
                </a:srgb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8" name="Freeform 88"/>
            <p:cNvSpPr/>
            <p:nvPr/>
          </p:nvSpPr>
          <p:spPr bwMode="auto">
            <a:xfrm>
              <a:off x="676275" y="3360738"/>
              <a:ext cx="319088" cy="133350"/>
            </a:xfrm>
            <a:custGeom>
              <a:avLst/>
              <a:gdLst>
                <a:gd name="T0" fmla="*/ 5 w 53"/>
                <a:gd name="T1" fmla="*/ 22 h 22"/>
                <a:gd name="T2" fmla="*/ 50 w 53"/>
                <a:gd name="T3" fmla="*/ 5 h 22"/>
                <a:gd name="T4" fmla="*/ 53 w 53"/>
                <a:gd name="T5" fmla="*/ 0 h 22"/>
                <a:gd name="T6" fmla="*/ 0 w 53"/>
                <a:gd name="T7" fmla="*/ 21 h 22"/>
                <a:gd name="T8" fmla="*/ 5 w 53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2">
                  <a:moveTo>
                    <a:pt x="5" y="22"/>
                  </a:moveTo>
                  <a:cubicBezTo>
                    <a:pt x="50" y="5"/>
                    <a:pt x="50" y="5"/>
                    <a:pt x="50" y="5"/>
                  </a:cubicBezTo>
                  <a:cubicBezTo>
                    <a:pt x="51" y="3"/>
                    <a:pt x="52" y="2"/>
                    <a:pt x="53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2"/>
                    <a:pt x="3" y="22"/>
                    <a:pt x="5" y="22"/>
                  </a:cubicBezTo>
                  <a:close/>
                </a:path>
              </a:pathLst>
            </a:custGeom>
            <a:grpFill/>
            <a:ln w="9525">
              <a:solidFill>
                <a:srgbClr val="5BC4E3">
                  <a:alpha val="47000"/>
                </a:srgb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9" name="Freeform 89"/>
            <p:cNvSpPr/>
            <p:nvPr/>
          </p:nvSpPr>
          <p:spPr bwMode="auto">
            <a:xfrm>
              <a:off x="568325" y="3251200"/>
              <a:ext cx="469900" cy="200025"/>
            </a:xfrm>
            <a:custGeom>
              <a:avLst/>
              <a:gdLst>
                <a:gd name="T0" fmla="*/ 10 w 78"/>
                <a:gd name="T1" fmla="*/ 30 h 33"/>
                <a:gd name="T2" fmla="*/ 11 w 78"/>
                <a:gd name="T3" fmla="*/ 29 h 33"/>
                <a:gd name="T4" fmla="*/ 78 w 78"/>
                <a:gd name="T5" fmla="*/ 3 h 33"/>
                <a:gd name="T6" fmla="*/ 78 w 78"/>
                <a:gd name="T7" fmla="*/ 0 h 33"/>
                <a:gd name="T8" fmla="*/ 10 w 78"/>
                <a:gd name="T9" fmla="*/ 27 h 33"/>
                <a:gd name="T10" fmla="*/ 9 w 78"/>
                <a:gd name="T11" fmla="*/ 27 h 33"/>
                <a:gd name="T12" fmla="*/ 9 w 78"/>
                <a:gd name="T13" fmla="*/ 27 h 33"/>
                <a:gd name="T14" fmla="*/ 0 w 78"/>
                <a:gd name="T15" fmla="*/ 31 h 33"/>
                <a:gd name="T16" fmla="*/ 3 w 78"/>
                <a:gd name="T17" fmla="*/ 33 h 33"/>
                <a:gd name="T18" fmla="*/ 10 w 78"/>
                <a:gd name="T19" fmla="*/ 3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33">
                  <a:moveTo>
                    <a:pt x="10" y="30"/>
                  </a:moveTo>
                  <a:cubicBezTo>
                    <a:pt x="11" y="29"/>
                    <a:pt x="11" y="29"/>
                    <a:pt x="11" y="29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2"/>
                    <a:pt x="78" y="1"/>
                    <a:pt x="78" y="0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" y="31"/>
                    <a:pt x="2" y="32"/>
                    <a:pt x="3" y="33"/>
                  </a:cubicBezTo>
                  <a:cubicBezTo>
                    <a:pt x="10" y="30"/>
                    <a:pt x="10" y="30"/>
                    <a:pt x="10" y="30"/>
                  </a:cubicBezTo>
                  <a:close/>
                </a:path>
              </a:pathLst>
            </a:custGeom>
            <a:grpFill/>
            <a:ln w="9525">
              <a:solidFill>
                <a:srgbClr val="5BC4E3">
                  <a:alpha val="47000"/>
                </a:srgb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0" name="Freeform 90"/>
            <p:cNvSpPr/>
            <p:nvPr/>
          </p:nvSpPr>
          <p:spPr bwMode="auto">
            <a:xfrm>
              <a:off x="501650" y="3155950"/>
              <a:ext cx="542925" cy="228600"/>
            </a:xfrm>
            <a:custGeom>
              <a:avLst/>
              <a:gdLst>
                <a:gd name="T0" fmla="*/ 16 w 90"/>
                <a:gd name="T1" fmla="*/ 32 h 38"/>
                <a:gd name="T2" fmla="*/ 16 w 90"/>
                <a:gd name="T3" fmla="*/ 32 h 38"/>
                <a:gd name="T4" fmla="*/ 89 w 90"/>
                <a:gd name="T5" fmla="*/ 3 h 38"/>
                <a:gd name="T6" fmla="*/ 89 w 90"/>
                <a:gd name="T7" fmla="*/ 3 h 38"/>
                <a:gd name="T8" fmla="*/ 89 w 90"/>
                <a:gd name="T9" fmla="*/ 3 h 38"/>
                <a:gd name="T10" fmla="*/ 90 w 90"/>
                <a:gd name="T11" fmla="*/ 3 h 38"/>
                <a:gd name="T12" fmla="*/ 90 w 90"/>
                <a:gd name="T13" fmla="*/ 0 h 38"/>
                <a:gd name="T14" fmla="*/ 88 w 90"/>
                <a:gd name="T15" fmla="*/ 1 h 38"/>
                <a:gd name="T16" fmla="*/ 88 w 90"/>
                <a:gd name="T17" fmla="*/ 1 h 38"/>
                <a:gd name="T18" fmla="*/ 88 w 90"/>
                <a:gd name="T19" fmla="*/ 1 h 38"/>
                <a:gd name="T20" fmla="*/ 15 w 90"/>
                <a:gd name="T21" fmla="*/ 29 h 38"/>
                <a:gd name="T22" fmla="*/ 15 w 90"/>
                <a:gd name="T23" fmla="*/ 29 h 38"/>
                <a:gd name="T24" fmla="*/ 15 w 90"/>
                <a:gd name="T25" fmla="*/ 29 h 38"/>
                <a:gd name="T26" fmla="*/ 0 w 90"/>
                <a:gd name="T27" fmla="*/ 35 h 38"/>
                <a:gd name="T28" fmla="*/ 2 w 90"/>
                <a:gd name="T29" fmla="*/ 38 h 38"/>
                <a:gd name="T30" fmla="*/ 16 w 90"/>
                <a:gd name="T31" fmla="*/ 3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0" h="38">
                  <a:moveTo>
                    <a:pt x="16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89" y="3"/>
                    <a:pt x="89" y="3"/>
                    <a:pt x="89" y="3"/>
                  </a:cubicBezTo>
                  <a:cubicBezTo>
                    <a:pt x="89" y="3"/>
                    <a:pt x="89" y="3"/>
                    <a:pt x="89" y="3"/>
                  </a:cubicBezTo>
                  <a:cubicBezTo>
                    <a:pt x="89" y="3"/>
                    <a:pt x="89" y="3"/>
                    <a:pt x="89" y="3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90" y="2"/>
                    <a:pt x="90" y="1"/>
                    <a:pt x="90" y="0"/>
                  </a:cubicBezTo>
                  <a:cubicBezTo>
                    <a:pt x="88" y="1"/>
                    <a:pt x="88" y="1"/>
                    <a:pt x="88" y="1"/>
                  </a:cubicBezTo>
                  <a:cubicBezTo>
                    <a:pt x="88" y="1"/>
                    <a:pt x="88" y="1"/>
                    <a:pt x="88" y="1"/>
                  </a:cubicBezTo>
                  <a:cubicBezTo>
                    <a:pt x="88" y="1"/>
                    <a:pt x="88" y="1"/>
                    <a:pt x="88" y="1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" y="36"/>
                    <a:pt x="1" y="37"/>
                    <a:pt x="2" y="38"/>
                  </a:cubicBezTo>
                  <a:cubicBezTo>
                    <a:pt x="16" y="32"/>
                    <a:pt x="16" y="32"/>
                    <a:pt x="16" y="32"/>
                  </a:cubicBezTo>
                  <a:close/>
                </a:path>
              </a:pathLst>
            </a:custGeom>
            <a:grpFill/>
            <a:ln w="9525">
              <a:solidFill>
                <a:srgbClr val="5BC4E3">
                  <a:alpha val="47000"/>
                </a:srgb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1" name="Freeform 91"/>
            <p:cNvSpPr/>
            <p:nvPr/>
          </p:nvSpPr>
          <p:spPr bwMode="auto">
            <a:xfrm>
              <a:off x="773112" y="3433763"/>
              <a:ext cx="157163" cy="65088"/>
            </a:xfrm>
            <a:custGeom>
              <a:avLst/>
              <a:gdLst>
                <a:gd name="T0" fmla="*/ 26 w 26"/>
                <a:gd name="T1" fmla="*/ 0 h 11"/>
                <a:gd name="T2" fmla="*/ 0 w 26"/>
                <a:gd name="T3" fmla="*/ 11 h 11"/>
                <a:gd name="T4" fmla="*/ 26 w 26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11">
                  <a:moveTo>
                    <a:pt x="26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0" y="10"/>
                    <a:pt x="19" y="6"/>
                    <a:pt x="26" y="0"/>
                  </a:cubicBezTo>
                  <a:close/>
                </a:path>
              </a:pathLst>
            </a:custGeom>
            <a:grpFill/>
            <a:ln w="9525">
              <a:solidFill>
                <a:srgbClr val="5BC4E3">
                  <a:alpha val="47000"/>
                </a:srgb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2" name="Freeform 92"/>
            <p:cNvSpPr/>
            <p:nvPr/>
          </p:nvSpPr>
          <p:spPr bwMode="auto">
            <a:xfrm>
              <a:off x="609600" y="3300413"/>
              <a:ext cx="415925" cy="174625"/>
            </a:xfrm>
            <a:custGeom>
              <a:avLst/>
              <a:gdLst>
                <a:gd name="T0" fmla="*/ 6 w 69"/>
                <a:gd name="T1" fmla="*/ 28 h 29"/>
                <a:gd name="T2" fmla="*/ 6 w 69"/>
                <a:gd name="T3" fmla="*/ 28 h 29"/>
                <a:gd name="T4" fmla="*/ 68 w 69"/>
                <a:gd name="T5" fmla="*/ 4 h 29"/>
                <a:gd name="T6" fmla="*/ 69 w 69"/>
                <a:gd name="T7" fmla="*/ 0 h 29"/>
                <a:gd name="T8" fmla="*/ 5 w 69"/>
                <a:gd name="T9" fmla="*/ 25 h 29"/>
                <a:gd name="T10" fmla="*/ 5 w 69"/>
                <a:gd name="T11" fmla="*/ 26 h 29"/>
                <a:gd name="T12" fmla="*/ 5 w 69"/>
                <a:gd name="T13" fmla="*/ 26 h 29"/>
                <a:gd name="T14" fmla="*/ 0 w 69"/>
                <a:gd name="T15" fmla="*/ 27 h 29"/>
                <a:gd name="T16" fmla="*/ 4 w 69"/>
                <a:gd name="T17" fmla="*/ 29 h 29"/>
                <a:gd name="T18" fmla="*/ 6 w 69"/>
                <a:gd name="T19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29">
                  <a:moveTo>
                    <a:pt x="6" y="28"/>
                  </a:moveTo>
                  <a:cubicBezTo>
                    <a:pt x="6" y="28"/>
                    <a:pt x="6" y="28"/>
                    <a:pt x="6" y="28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3"/>
                    <a:pt x="69" y="2"/>
                    <a:pt x="69" y="0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" y="28"/>
                    <a:pt x="3" y="29"/>
                    <a:pt x="4" y="29"/>
                  </a:cubicBezTo>
                  <a:cubicBezTo>
                    <a:pt x="6" y="28"/>
                    <a:pt x="6" y="28"/>
                    <a:pt x="6" y="28"/>
                  </a:cubicBezTo>
                  <a:close/>
                </a:path>
              </a:pathLst>
            </a:custGeom>
            <a:grpFill/>
            <a:ln w="9525">
              <a:solidFill>
                <a:srgbClr val="5BC4E3">
                  <a:alpha val="47000"/>
                </a:srgb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3" name="Freeform 93"/>
            <p:cNvSpPr/>
            <p:nvPr/>
          </p:nvSpPr>
          <p:spPr bwMode="auto">
            <a:xfrm>
              <a:off x="531812" y="3203575"/>
              <a:ext cx="512763" cy="211138"/>
            </a:xfrm>
            <a:custGeom>
              <a:avLst/>
              <a:gdLst>
                <a:gd name="T0" fmla="*/ 14 w 85"/>
                <a:gd name="T1" fmla="*/ 31 h 35"/>
                <a:gd name="T2" fmla="*/ 14 w 85"/>
                <a:gd name="T3" fmla="*/ 31 h 35"/>
                <a:gd name="T4" fmla="*/ 85 w 85"/>
                <a:gd name="T5" fmla="*/ 3 h 35"/>
                <a:gd name="T6" fmla="*/ 85 w 85"/>
                <a:gd name="T7" fmla="*/ 0 h 35"/>
                <a:gd name="T8" fmla="*/ 13 w 85"/>
                <a:gd name="T9" fmla="*/ 28 h 35"/>
                <a:gd name="T10" fmla="*/ 13 w 85"/>
                <a:gd name="T11" fmla="*/ 28 h 35"/>
                <a:gd name="T12" fmla="*/ 12 w 85"/>
                <a:gd name="T13" fmla="*/ 28 h 35"/>
                <a:gd name="T14" fmla="*/ 0 w 85"/>
                <a:gd name="T15" fmla="*/ 33 h 35"/>
                <a:gd name="T16" fmla="*/ 2 w 85"/>
                <a:gd name="T17" fmla="*/ 35 h 35"/>
                <a:gd name="T18" fmla="*/ 14 w 85"/>
                <a:gd name="T19" fmla="*/ 3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35">
                  <a:moveTo>
                    <a:pt x="14" y="31"/>
                  </a:moveTo>
                  <a:cubicBezTo>
                    <a:pt x="14" y="31"/>
                    <a:pt x="14" y="31"/>
                    <a:pt x="14" y="31"/>
                  </a:cubicBezTo>
                  <a:cubicBezTo>
                    <a:pt x="85" y="3"/>
                    <a:pt x="85" y="3"/>
                    <a:pt x="85" y="3"/>
                  </a:cubicBezTo>
                  <a:cubicBezTo>
                    <a:pt x="85" y="2"/>
                    <a:pt x="85" y="1"/>
                    <a:pt x="85" y="0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" y="34"/>
                    <a:pt x="1" y="35"/>
                    <a:pt x="2" y="35"/>
                  </a:cubicBezTo>
                  <a:cubicBezTo>
                    <a:pt x="14" y="31"/>
                    <a:pt x="14" y="31"/>
                    <a:pt x="14" y="31"/>
                  </a:cubicBezTo>
                  <a:close/>
                </a:path>
              </a:pathLst>
            </a:custGeom>
            <a:grpFill/>
            <a:ln w="9525">
              <a:solidFill>
                <a:srgbClr val="5BC4E3">
                  <a:alpha val="47000"/>
                </a:srgb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4" name="Freeform 94"/>
            <p:cNvSpPr/>
            <p:nvPr/>
          </p:nvSpPr>
          <p:spPr bwMode="auto">
            <a:xfrm>
              <a:off x="477837" y="3113088"/>
              <a:ext cx="560388" cy="228600"/>
            </a:xfrm>
            <a:custGeom>
              <a:avLst/>
              <a:gdLst>
                <a:gd name="T0" fmla="*/ 17 w 93"/>
                <a:gd name="T1" fmla="*/ 32 h 38"/>
                <a:gd name="T2" fmla="*/ 18 w 93"/>
                <a:gd name="T3" fmla="*/ 32 h 38"/>
                <a:gd name="T4" fmla="*/ 90 w 93"/>
                <a:gd name="T5" fmla="*/ 4 h 38"/>
                <a:gd name="T6" fmla="*/ 90 w 93"/>
                <a:gd name="T7" fmla="*/ 4 h 38"/>
                <a:gd name="T8" fmla="*/ 91 w 93"/>
                <a:gd name="T9" fmla="*/ 3 h 38"/>
                <a:gd name="T10" fmla="*/ 93 w 93"/>
                <a:gd name="T11" fmla="*/ 3 h 38"/>
                <a:gd name="T12" fmla="*/ 92 w 93"/>
                <a:gd name="T13" fmla="*/ 0 h 38"/>
                <a:gd name="T14" fmla="*/ 89 w 93"/>
                <a:gd name="T15" fmla="*/ 1 h 38"/>
                <a:gd name="T16" fmla="*/ 89 w 93"/>
                <a:gd name="T17" fmla="*/ 1 h 38"/>
                <a:gd name="T18" fmla="*/ 89 w 93"/>
                <a:gd name="T19" fmla="*/ 1 h 38"/>
                <a:gd name="T20" fmla="*/ 17 w 93"/>
                <a:gd name="T21" fmla="*/ 29 h 38"/>
                <a:gd name="T22" fmla="*/ 16 w 93"/>
                <a:gd name="T23" fmla="*/ 29 h 38"/>
                <a:gd name="T24" fmla="*/ 16 w 93"/>
                <a:gd name="T25" fmla="*/ 30 h 38"/>
                <a:gd name="T26" fmla="*/ 0 w 93"/>
                <a:gd name="T27" fmla="*/ 36 h 38"/>
                <a:gd name="T28" fmla="*/ 2 w 93"/>
                <a:gd name="T29" fmla="*/ 38 h 38"/>
                <a:gd name="T30" fmla="*/ 17 w 93"/>
                <a:gd name="T31" fmla="*/ 3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3" h="38">
                  <a:moveTo>
                    <a:pt x="17" y="32"/>
                  </a:moveTo>
                  <a:cubicBezTo>
                    <a:pt x="18" y="32"/>
                    <a:pt x="18" y="32"/>
                    <a:pt x="18" y="32"/>
                  </a:cubicBezTo>
                  <a:cubicBezTo>
                    <a:pt x="90" y="4"/>
                    <a:pt x="90" y="4"/>
                    <a:pt x="90" y="4"/>
                  </a:cubicBezTo>
                  <a:cubicBezTo>
                    <a:pt x="90" y="4"/>
                    <a:pt x="90" y="4"/>
                    <a:pt x="90" y="4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92" y="2"/>
                    <a:pt x="92" y="1"/>
                    <a:pt x="92" y="0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" y="37"/>
                    <a:pt x="1" y="38"/>
                    <a:pt x="2" y="38"/>
                  </a:cubicBezTo>
                  <a:cubicBezTo>
                    <a:pt x="17" y="32"/>
                    <a:pt x="17" y="32"/>
                    <a:pt x="17" y="32"/>
                  </a:cubicBezTo>
                  <a:close/>
                </a:path>
              </a:pathLst>
            </a:custGeom>
            <a:grpFill/>
            <a:ln w="9525">
              <a:solidFill>
                <a:srgbClr val="5BC4E3">
                  <a:alpha val="47000"/>
                </a:srgb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106" name="Oval 96"/>
          <p:cNvSpPr>
            <a:spLocks noChangeArrowheads="1"/>
          </p:cNvSpPr>
          <p:nvPr/>
        </p:nvSpPr>
        <p:spPr bwMode="auto">
          <a:xfrm>
            <a:off x="1803681" y="3578214"/>
            <a:ext cx="373473" cy="370263"/>
          </a:xfrm>
          <a:prstGeom prst="ellipse">
            <a:avLst/>
          </a:prstGeom>
          <a:solidFill>
            <a:srgbClr val="0064F8">
              <a:alpha val="63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07" name="Oval 97"/>
          <p:cNvSpPr>
            <a:spLocks noChangeArrowheads="1"/>
          </p:cNvSpPr>
          <p:nvPr/>
        </p:nvSpPr>
        <p:spPr bwMode="auto">
          <a:xfrm>
            <a:off x="6084779" y="1285882"/>
            <a:ext cx="425451" cy="425451"/>
          </a:xfrm>
          <a:prstGeom prst="ellipse">
            <a:avLst/>
          </a:prstGeom>
          <a:solidFill>
            <a:srgbClr val="6FC0FF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08" name="Oval 98"/>
          <p:cNvSpPr>
            <a:spLocks noChangeArrowheads="1"/>
          </p:cNvSpPr>
          <p:nvPr/>
        </p:nvSpPr>
        <p:spPr bwMode="auto">
          <a:xfrm>
            <a:off x="2830429" y="1763338"/>
            <a:ext cx="241300" cy="249767"/>
          </a:xfrm>
          <a:prstGeom prst="ellipse">
            <a:avLst/>
          </a:prstGeom>
          <a:solidFill>
            <a:srgbClr val="0064F8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166" name="组合 165"/>
          <p:cNvGrpSpPr/>
          <p:nvPr/>
        </p:nvGrpSpPr>
        <p:grpSpPr>
          <a:xfrm>
            <a:off x="5410531" y="-40333"/>
            <a:ext cx="2857511" cy="3384948"/>
            <a:chOff x="3977335" y="721908"/>
            <a:chExt cx="2857511" cy="3384948"/>
          </a:xfrm>
        </p:grpSpPr>
        <p:sp>
          <p:nvSpPr>
            <p:cNvPr id="3" name="椭圆 2"/>
            <p:cNvSpPr/>
            <p:nvPr/>
          </p:nvSpPr>
          <p:spPr>
            <a:xfrm>
              <a:off x="4377789" y="1937679"/>
              <a:ext cx="2158731" cy="2158731"/>
            </a:xfrm>
            <a:prstGeom prst="ellipse">
              <a:avLst/>
            </a:prstGeom>
            <a:solidFill>
              <a:srgbClr val="5AB7FF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977335" y="721908"/>
              <a:ext cx="2857511" cy="3384948"/>
            </a:xfrm>
            <a:prstGeom prst="rect">
              <a:avLst/>
            </a:prstGeom>
          </p:spPr>
        </p:pic>
      </p:grpSp>
      <p:sp>
        <p:nvSpPr>
          <p:cNvPr id="115" name="Oval 108"/>
          <p:cNvSpPr>
            <a:spLocks noChangeArrowheads="1"/>
          </p:cNvSpPr>
          <p:nvPr/>
        </p:nvSpPr>
        <p:spPr bwMode="auto">
          <a:xfrm>
            <a:off x="543946" y="4431905"/>
            <a:ext cx="362484" cy="363439"/>
          </a:xfrm>
          <a:prstGeom prst="ellipse">
            <a:avLst/>
          </a:prstGeom>
          <a:solidFill>
            <a:schemeClr val="bg1">
              <a:lumMod val="85000"/>
              <a:alpha val="48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chemeClr val="tx1">
                  <a:alpha val="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6" name="Oval 108"/>
          <p:cNvSpPr>
            <a:spLocks noChangeArrowheads="1"/>
          </p:cNvSpPr>
          <p:nvPr/>
        </p:nvSpPr>
        <p:spPr bwMode="auto">
          <a:xfrm>
            <a:off x="10822554" y="3206149"/>
            <a:ext cx="362484" cy="363439"/>
          </a:xfrm>
          <a:prstGeom prst="ellipse">
            <a:avLst/>
          </a:prstGeom>
          <a:solidFill>
            <a:srgbClr val="5BC4E3">
              <a:alpha val="48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chemeClr val="tx1">
                  <a:alpha val="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28" name="组合 127"/>
          <p:cNvGrpSpPr/>
          <p:nvPr/>
        </p:nvGrpSpPr>
        <p:grpSpPr>
          <a:xfrm>
            <a:off x="8888158" y="364500"/>
            <a:ext cx="658284" cy="660400"/>
            <a:chOff x="2641600" y="287338"/>
            <a:chExt cx="493713" cy="495300"/>
          </a:xfrm>
          <a:solidFill>
            <a:srgbClr val="6FC0FF">
              <a:alpha val="61000"/>
            </a:srgbClr>
          </a:solidFill>
        </p:grpSpPr>
        <p:sp>
          <p:nvSpPr>
            <p:cNvPr id="129" name="Freeform 53"/>
            <p:cNvSpPr/>
            <p:nvPr/>
          </p:nvSpPr>
          <p:spPr bwMode="auto">
            <a:xfrm>
              <a:off x="2654300" y="431800"/>
              <a:ext cx="463550" cy="193675"/>
            </a:xfrm>
            <a:custGeom>
              <a:avLst/>
              <a:gdLst>
                <a:gd name="T0" fmla="*/ 14 w 77"/>
                <a:gd name="T1" fmla="*/ 26 h 32"/>
                <a:gd name="T2" fmla="*/ 14 w 77"/>
                <a:gd name="T3" fmla="*/ 26 h 32"/>
                <a:gd name="T4" fmla="*/ 74 w 77"/>
                <a:gd name="T5" fmla="*/ 3 h 32"/>
                <a:gd name="T6" fmla="*/ 74 w 77"/>
                <a:gd name="T7" fmla="*/ 3 h 32"/>
                <a:gd name="T8" fmla="*/ 75 w 77"/>
                <a:gd name="T9" fmla="*/ 3 h 32"/>
                <a:gd name="T10" fmla="*/ 77 w 77"/>
                <a:gd name="T11" fmla="*/ 2 h 32"/>
                <a:gd name="T12" fmla="*/ 76 w 77"/>
                <a:gd name="T13" fmla="*/ 0 h 32"/>
                <a:gd name="T14" fmla="*/ 74 w 77"/>
                <a:gd name="T15" fmla="*/ 0 h 32"/>
                <a:gd name="T16" fmla="*/ 73 w 77"/>
                <a:gd name="T17" fmla="*/ 0 h 32"/>
                <a:gd name="T18" fmla="*/ 73 w 77"/>
                <a:gd name="T19" fmla="*/ 1 h 32"/>
                <a:gd name="T20" fmla="*/ 13 w 77"/>
                <a:gd name="T21" fmla="*/ 24 h 32"/>
                <a:gd name="T22" fmla="*/ 13 w 77"/>
                <a:gd name="T23" fmla="*/ 24 h 32"/>
                <a:gd name="T24" fmla="*/ 13 w 77"/>
                <a:gd name="T25" fmla="*/ 24 h 32"/>
                <a:gd name="T26" fmla="*/ 0 w 77"/>
                <a:gd name="T27" fmla="*/ 29 h 32"/>
                <a:gd name="T28" fmla="*/ 1 w 77"/>
                <a:gd name="T29" fmla="*/ 32 h 32"/>
                <a:gd name="T30" fmla="*/ 14 w 77"/>
                <a:gd name="T31" fmla="*/ 2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7" h="32">
                  <a:moveTo>
                    <a:pt x="14" y="26"/>
                  </a:moveTo>
                  <a:cubicBezTo>
                    <a:pt x="14" y="26"/>
                    <a:pt x="14" y="26"/>
                    <a:pt x="14" y="26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6" y="1"/>
                    <a:pt x="76" y="0"/>
                    <a:pt x="76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0" y="31"/>
                    <a:pt x="1" y="32"/>
                  </a:cubicBezTo>
                  <a:cubicBezTo>
                    <a:pt x="14" y="26"/>
                    <a:pt x="14" y="26"/>
                    <a:pt x="14" y="26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34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0" name="Freeform 54"/>
            <p:cNvSpPr/>
            <p:nvPr/>
          </p:nvSpPr>
          <p:spPr bwMode="auto">
            <a:xfrm>
              <a:off x="2641600" y="365125"/>
              <a:ext cx="433388" cy="187325"/>
            </a:xfrm>
            <a:custGeom>
              <a:avLst/>
              <a:gdLst>
                <a:gd name="T0" fmla="*/ 12 w 72"/>
                <a:gd name="T1" fmla="*/ 26 h 31"/>
                <a:gd name="T2" fmla="*/ 12 w 72"/>
                <a:gd name="T3" fmla="*/ 26 h 31"/>
                <a:gd name="T4" fmla="*/ 72 w 72"/>
                <a:gd name="T5" fmla="*/ 3 h 31"/>
                <a:gd name="T6" fmla="*/ 72 w 72"/>
                <a:gd name="T7" fmla="*/ 2 h 31"/>
                <a:gd name="T8" fmla="*/ 72 w 72"/>
                <a:gd name="T9" fmla="*/ 2 h 31"/>
                <a:gd name="T10" fmla="*/ 72 w 72"/>
                <a:gd name="T11" fmla="*/ 2 h 31"/>
                <a:gd name="T12" fmla="*/ 71 w 72"/>
                <a:gd name="T13" fmla="*/ 0 h 31"/>
                <a:gd name="T14" fmla="*/ 11 w 72"/>
                <a:gd name="T15" fmla="*/ 24 h 31"/>
                <a:gd name="T16" fmla="*/ 11 w 72"/>
                <a:gd name="T17" fmla="*/ 24 h 31"/>
                <a:gd name="T18" fmla="*/ 10 w 72"/>
                <a:gd name="T19" fmla="*/ 24 h 31"/>
                <a:gd name="T20" fmla="*/ 0 w 72"/>
                <a:gd name="T21" fmla="*/ 28 h 31"/>
                <a:gd name="T22" fmla="*/ 0 w 72"/>
                <a:gd name="T23" fmla="*/ 31 h 31"/>
                <a:gd name="T24" fmla="*/ 11 w 72"/>
                <a:gd name="T25" fmla="*/ 26 h 31"/>
                <a:gd name="T26" fmla="*/ 12 w 72"/>
                <a:gd name="T27" fmla="*/ 2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" h="31">
                  <a:moveTo>
                    <a:pt x="12" y="26"/>
                  </a:moveTo>
                  <a:cubicBezTo>
                    <a:pt x="12" y="26"/>
                    <a:pt x="12" y="26"/>
                    <a:pt x="12" y="26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72" y="2"/>
                    <a:pt x="71" y="1"/>
                    <a:pt x="71" y="0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30"/>
                    <a:pt x="0" y="31"/>
                  </a:cubicBezTo>
                  <a:cubicBezTo>
                    <a:pt x="11" y="26"/>
                    <a:pt x="11" y="26"/>
                    <a:pt x="11" y="26"/>
                  </a:cubicBezTo>
                  <a:lnTo>
                    <a:pt x="12" y="26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34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1" name="Freeform 55"/>
            <p:cNvSpPr/>
            <p:nvPr/>
          </p:nvSpPr>
          <p:spPr bwMode="auto">
            <a:xfrm>
              <a:off x="2647950" y="317500"/>
              <a:ext cx="366713" cy="150813"/>
            </a:xfrm>
            <a:custGeom>
              <a:avLst/>
              <a:gdLst>
                <a:gd name="T0" fmla="*/ 6 w 61"/>
                <a:gd name="T1" fmla="*/ 23 h 25"/>
                <a:gd name="T2" fmla="*/ 6 w 61"/>
                <a:gd name="T3" fmla="*/ 23 h 25"/>
                <a:gd name="T4" fmla="*/ 61 w 61"/>
                <a:gd name="T5" fmla="*/ 1 h 25"/>
                <a:gd name="T6" fmla="*/ 58 w 61"/>
                <a:gd name="T7" fmla="*/ 0 h 25"/>
                <a:gd name="T8" fmla="*/ 5 w 61"/>
                <a:gd name="T9" fmla="*/ 21 h 25"/>
                <a:gd name="T10" fmla="*/ 5 w 61"/>
                <a:gd name="T11" fmla="*/ 21 h 25"/>
                <a:gd name="T12" fmla="*/ 5 w 61"/>
                <a:gd name="T13" fmla="*/ 21 h 25"/>
                <a:gd name="T14" fmla="*/ 1 w 61"/>
                <a:gd name="T15" fmla="*/ 22 h 25"/>
                <a:gd name="T16" fmla="*/ 0 w 61"/>
                <a:gd name="T17" fmla="*/ 25 h 25"/>
                <a:gd name="T18" fmla="*/ 6 w 61"/>
                <a:gd name="T19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25">
                  <a:moveTo>
                    <a:pt x="6" y="23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0" y="1"/>
                    <a:pt x="59" y="0"/>
                    <a:pt x="58" y="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3"/>
                    <a:pt x="1" y="24"/>
                    <a:pt x="0" y="25"/>
                  </a:cubicBezTo>
                  <a:cubicBezTo>
                    <a:pt x="6" y="23"/>
                    <a:pt x="6" y="23"/>
                    <a:pt x="6" y="23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34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2" name="Freeform 56"/>
            <p:cNvSpPr/>
            <p:nvPr/>
          </p:nvSpPr>
          <p:spPr bwMode="auto">
            <a:xfrm>
              <a:off x="2708275" y="287338"/>
              <a:ext cx="198438" cy="77788"/>
            </a:xfrm>
            <a:custGeom>
              <a:avLst/>
              <a:gdLst>
                <a:gd name="T0" fmla="*/ 27 w 33"/>
                <a:gd name="T1" fmla="*/ 0 h 13"/>
                <a:gd name="T2" fmla="*/ 26 w 33"/>
                <a:gd name="T3" fmla="*/ 1 h 13"/>
                <a:gd name="T4" fmla="*/ 5 w 33"/>
                <a:gd name="T5" fmla="*/ 9 h 13"/>
                <a:gd name="T6" fmla="*/ 0 w 33"/>
                <a:gd name="T7" fmla="*/ 13 h 13"/>
                <a:gd name="T8" fmla="*/ 33 w 33"/>
                <a:gd name="T9" fmla="*/ 0 h 13"/>
                <a:gd name="T10" fmla="*/ 27 w 33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3">
                  <a:moveTo>
                    <a:pt x="27" y="0"/>
                  </a:moveTo>
                  <a:cubicBezTo>
                    <a:pt x="27" y="0"/>
                    <a:pt x="26" y="0"/>
                    <a:pt x="26" y="1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10"/>
                    <a:pt x="1" y="12"/>
                    <a:pt x="0" y="13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1" y="0"/>
                    <a:pt x="29" y="0"/>
                    <a:pt x="27" y="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34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3" name="Freeform 57"/>
            <p:cNvSpPr/>
            <p:nvPr/>
          </p:nvSpPr>
          <p:spPr bwMode="auto">
            <a:xfrm>
              <a:off x="2641600" y="395288"/>
              <a:ext cx="458788" cy="193675"/>
            </a:xfrm>
            <a:custGeom>
              <a:avLst/>
              <a:gdLst>
                <a:gd name="T0" fmla="*/ 14 w 76"/>
                <a:gd name="T1" fmla="*/ 27 h 32"/>
                <a:gd name="T2" fmla="*/ 14 w 76"/>
                <a:gd name="T3" fmla="*/ 27 h 32"/>
                <a:gd name="T4" fmla="*/ 74 w 76"/>
                <a:gd name="T5" fmla="*/ 3 h 32"/>
                <a:gd name="T6" fmla="*/ 74 w 76"/>
                <a:gd name="T7" fmla="*/ 3 h 32"/>
                <a:gd name="T8" fmla="*/ 74 w 76"/>
                <a:gd name="T9" fmla="*/ 3 h 32"/>
                <a:gd name="T10" fmla="*/ 76 w 76"/>
                <a:gd name="T11" fmla="*/ 2 h 32"/>
                <a:gd name="T12" fmla="*/ 75 w 76"/>
                <a:gd name="T13" fmla="*/ 0 h 32"/>
                <a:gd name="T14" fmla="*/ 73 w 76"/>
                <a:gd name="T15" fmla="*/ 1 h 32"/>
                <a:gd name="T16" fmla="*/ 73 w 76"/>
                <a:gd name="T17" fmla="*/ 1 h 32"/>
                <a:gd name="T18" fmla="*/ 73 w 76"/>
                <a:gd name="T19" fmla="*/ 1 h 32"/>
                <a:gd name="T20" fmla="*/ 13 w 76"/>
                <a:gd name="T21" fmla="*/ 24 h 32"/>
                <a:gd name="T22" fmla="*/ 13 w 76"/>
                <a:gd name="T23" fmla="*/ 25 h 32"/>
                <a:gd name="T24" fmla="*/ 13 w 76"/>
                <a:gd name="T25" fmla="*/ 25 h 32"/>
                <a:gd name="T26" fmla="*/ 0 w 76"/>
                <a:gd name="T27" fmla="*/ 29 h 32"/>
                <a:gd name="T28" fmla="*/ 1 w 76"/>
                <a:gd name="T29" fmla="*/ 32 h 32"/>
                <a:gd name="T30" fmla="*/ 14 w 76"/>
                <a:gd name="T31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6" h="32">
                  <a:moveTo>
                    <a:pt x="14" y="27"/>
                  </a:moveTo>
                  <a:cubicBezTo>
                    <a:pt x="14" y="27"/>
                    <a:pt x="14" y="27"/>
                    <a:pt x="14" y="27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2"/>
                    <a:pt x="75" y="1"/>
                    <a:pt x="75" y="0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" y="30"/>
                    <a:pt x="1" y="31"/>
                    <a:pt x="1" y="32"/>
                  </a:cubicBezTo>
                  <a:cubicBezTo>
                    <a:pt x="14" y="27"/>
                    <a:pt x="14" y="27"/>
                    <a:pt x="14" y="27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34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5" name="Freeform 58"/>
            <p:cNvSpPr/>
            <p:nvPr/>
          </p:nvSpPr>
          <p:spPr bwMode="auto">
            <a:xfrm>
              <a:off x="2641600" y="341313"/>
              <a:ext cx="409575" cy="169863"/>
            </a:xfrm>
            <a:custGeom>
              <a:avLst/>
              <a:gdLst>
                <a:gd name="T0" fmla="*/ 9 w 68"/>
                <a:gd name="T1" fmla="*/ 25 h 28"/>
                <a:gd name="T2" fmla="*/ 10 w 68"/>
                <a:gd name="T3" fmla="*/ 24 h 28"/>
                <a:gd name="T4" fmla="*/ 68 w 68"/>
                <a:gd name="T5" fmla="*/ 2 h 28"/>
                <a:gd name="T6" fmla="*/ 66 w 68"/>
                <a:gd name="T7" fmla="*/ 0 h 28"/>
                <a:gd name="T8" fmla="*/ 9 w 68"/>
                <a:gd name="T9" fmla="*/ 22 h 28"/>
                <a:gd name="T10" fmla="*/ 8 w 68"/>
                <a:gd name="T11" fmla="*/ 22 h 28"/>
                <a:gd name="T12" fmla="*/ 8 w 68"/>
                <a:gd name="T13" fmla="*/ 22 h 28"/>
                <a:gd name="T14" fmla="*/ 0 w 68"/>
                <a:gd name="T15" fmla="*/ 25 h 28"/>
                <a:gd name="T16" fmla="*/ 0 w 68"/>
                <a:gd name="T17" fmla="*/ 28 h 28"/>
                <a:gd name="T18" fmla="*/ 9 w 68"/>
                <a:gd name="T19" fmla="*/ 2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28">
                  <a:moveTo>
                    <a:pt x="9" y="25"/>
                  </a:moveTo>
                  <a:cubicBezTo>
                    <a:pt x="10" y="24"/>
                    <a:pt x="10" y="24"/>
                    <a:pt x="10" y="24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7" y="1"/>
                    <a:pt x="66" y="0"/>
                    <a:pt x="66" y="0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0" y="27"/>
                    <a:pt x="0" y="28"/>
                  </a:cubicBezTo>
                  <a:cubicBezTo>
                    <a:pt x="9" y="25"/>
                    <a:pt x="9" y="25"/>
                    <a:pt x="9" y="25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34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6" name="Freeform 59"/>
            <p:cNvSpPr/>
            <p:nvPr/>
          </p:nvSpPr>
          <p:spPr bwMode="auto">
            <a:xfrm>
              <a:off x="2665412" y="300038"/>
              <a:ext cx="307975" cy="120650"/>
            </a:xfrm>
            <a:custGeom>
              <a:avLst/>
              <a:gdLst>
                <a:gd name="T0" fmla="*/ 1 w 51"/>
                <a:gd name="T1" fmla="*/ 20 h 20"/>
                <a:gd name="T2" fmla="*/ 1 w 51"/>
                <a:gd name="T3" fmla="*/ 20 h 20"/>
                <a:gd name="T4" fmla="*/ 51 w 51"/>
                <a:gd name="T5" fmla="*/ 1 h 20"/>
                <a:gd name="T6" fmla="*/ 47 w 51"/>
                <a:gd name="T7" fmla="*/ 0 h 20"/>
                <a:gd name="T8" fmla="*/ 2 w 51"/>
                <a:gd name="T9" fmla="*/ 17 h 20"/>
                <a:gd name="T10" fmla="*/ 0 w 51"/>
                <a:gd name="T11" fmla="*/ 20 h 20"/>
                <a:gd name="T12" fmla="*/ 1 w 51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20">
                  <a:moveTo>
                    <a:pt x="1" y="20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49" y="0"/>
                    <a:pt x="48" y="0"/>
                    <a:pt x="47" y="0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8"/>
                    <a:pt x="1" y="19"/>
                    <a:pt x="0" y="20"/>
                  </a:cubicBezTo>
                  <a:cubicBezTo>
                    <a:pt x="1" y="20"/>
                    <a:pt x="1" y="20"/>
                    <a:pt x="1" y="2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34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7" name="Freeform 60"/>
            <p:cNvSpPr/>
            <p:nvPr/>
          </p:nvSpPr>
          <p:spPr bwMode="auto">
            <a:xfrm>
              <a:off x="2828925" y="668338"/>
              <a:ext cx="265113" cy="114300"/>
            </a:xfrm>
            <a:custGeom>
              <a:avLst/>
              <a:gdLst>
                <a:gd name="T0" fmla="*/ 4 w 44"/>
                <a:gd name="T1" fmla="*/ 19 h 19"/>
                <a:gd name="T2" fmla="*/ 42 w 44"/>
                <a:gd name="T3" fmla="*/ 4 h 19"/>
                <a:gd name="T4" fmla="*/ 44 w 44"/>
                <a:gd name="T5" fmla="*/ 0 h 19"/>
                <a:gd name="T6" fmla="*/ 0 w 44"/>
                <a:gd name="T7" fmla="*/ 18 h 19"/>
                <a:gd name="T8" fmla="*/ 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" y="19"/>
                  </a:moveTo>
                  <a:cubicBezTo>
                    <a:pt x="42" y="4"/>
                    <a:pt x="42" y="4"/>
                    <a:pt x="42" y="4"/>
                  </a:cubicBezTo>
                  <a:cubicBezTo>
                    <a:pt x="43" y="3"/>
                    <a:pt x="43" y="2"/>
                    <a:pt x="44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3" y="19"/>
                    <a:pt x="4" y="19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34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8" name="Freeform 61"/>
            <p:cNvSpPr/>
            <p:nvPr/>
          </p:nvSpPr>
          <p:spPr bwMode="auto">
            <a:xfrm>
              <a:off x="2738437" y="577850"/>
              <a:ext cx="392113" cy="161925"/>
            </a:xfrm>
            <a:custGeom>
              <a:avLst/>
              <a:gdLst>
                <a:gd name="T0" fmla="*/ 9 w 65"/>
                <a:gd name="T1" fmla="*/ 25 h 27"/>
                <a:gd name="T2" fmla="*/ 9 w 65"/>
                <a:gd name="T3" fmla="*/ 25 h 27"/>
                <a:gd name="T4" fmla="*/ 65 w 65"/>
                <a:gd name="T5" fmla="*/ 3 h 27"/>
                <a:gd name="T6" fmla="*/ 65 w 65"/>
                <a:gd name="T7" fmla="*/ 0 h 27"/>
                <a:gd name="T8" fmla="*/ 8 w 65"/>
                <a:gd name="T9" fmla="*/ 23 h 27"/>
                <a:gd name="T10" fmla="*/ 8 w 65"/>
                <a:gd name="T11" fmla="*/ 23 h 27"/>
                <a:gd name="T12" fmla="*/ 8 w 65"/>
                <a:gd name="T13" fmla="*/ 23 h 27"/>
                <a:gd name="T14" fmla="*/ 0 w 65"/>
                <a:gd name="T15" fmla="*/ 26 h 27"/>
                <a:gd name="T16" fmla="*/ 2 w 65"/>
                <a:gd name="T17" fmla="*/ 27 h 27"/>
                <a:gd name="T18" fmla="*/ 9 w 65"/>
                <a:gd name="T19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27">
                  <a:moveTo>
                    <a:pt x="9" y="25"/>
                  </a:moveTo>
                  <a:cubicBezTo>
                    <a:pt x="9" y="25"/>
                    <a:pt x="9" y="25"/>
                    <a:pt x="9" y="25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5" y="2"/>
                    <a:pt x="65" y="1"/>
                    <a:pt x="65" y="0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" y="26"/>
                    <a:pt x="2" y="27"/>
                    <a:pt x="2" y="27"/>
                  </a:cubicBezTo>
                  <a:cubicBezTo>
                    <a:pt x="9" y="25"/>
                    <a:pt x="9" y="25"/>
                    <a:pt x="9" y="25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34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9" name="Freeform 62"/>
            <p:cNvSpPr/>
            <p:nvPr/>
          </p:nvSpPr>
          <p:spPr bwMode="auto">
            <a:xfrm>
              <a:off x="2684462" y="498475"/>
              <a:ext cx="450850" cy="187325"/>
            </a:xfrm>
            <a:custGeom>
              <a:avLst/>
              <a:gdLst>
                <a:gd name="T0" fmla="*/ 13 w 75"/>
                <a:gd name="T1" fmla="*/ 27 h 31"/>
                <a:gd name="T2" fmla="*/ 14 w 75"/>
                <a:gd name="T3" fmla="*/ 27 h 31"/>
                <a:gd name="T4" fmla="*/ 74 w 75"/>
                <a:gd name="T5" fmla="*/ 3 h 31"/>
                <a:gd name="T6" fmla="*/ 74 w 75"/>
                <a:gd name="T7" fmla="*/ 3 h 31"/>
                <a:gd name="T8" fmla="*/ 74 w 75"/>
                <a:gd name="T9" fmla="*/ 3 h 31"/>
                <a:gd name="T10" fmla="*/ 75 w 75"/>
                <a:gd name="T11" fmla="*/ 3 h 31"/>
                <a:gd name="T12" fmla="*/ 74 w 75"/>
                <a:gd name="T13" fmla="*/ 0 h 31"/>
                <a:gd name="T14" fmla="*/ 73 w 75"/>
                <a:gd name="T15" fmla="*/ 1 h 31"/>
                <a:gd name="T16" fmla="*/ 73 w 75"/>
                <a:gd name="T17" fmla="*/ 1 h 31"/>
                <a:gd name="T18" fmla="*/ 73 w 75"/>
                <a:gd name="T19" fmla="*/ 1 h 31"/>
                <a:gd name="T20" fmla="*/ 13 w 75"/>
                <a:gd name="T21" fmla="*/ 24 h 31"/>
                <a:gd name="T22" fmla="*/ 12 w 75"/>
                <a:gd name="T23" fmla="*/ 24 h 31"/>
                <a:gd name="T24" fmla="*/ 12 w 75"/>
                <a:gd name="T25" fmla="*/ 24 h 31"/>
                <a:gd name="T26" fmla="*/ 0 w 75"/>
                <a:gd name="T27" fmla="*/ 29 h 31"/>
                <a:gd name="T28" fmla="*/ 1 w 75"/>
                <a:gd name="T29" fmla="*/ 31 h 31"/>
                <a:gd name="T30" fmla="*/ 13 w 75"/>
                <a:gd name="T31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31">
                  <a:moveTo>
                    <a:pt x="13" y="27"/>
                  </a:moveTo>
                  <a:cubicBezTo>
                    <a:pt x="14" y="27"/>
                    <a:pt x="14" y="27"/>
                    <a:pt x="14" y="27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5" y="2"/>
                    <a:pt x="74" y="1"/>
                    <a:pt x="74" y="0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1" y="31"/>
                    <a:pt x="1" y="31"/>
                  </a:cubicBezTo>
                  <a:cubicBezTo>
                    <a:pt x="13" y="27"/>
                    <a:pt x="13" y="27"/>
                    <a:pt x="13" y="27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34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0" name="Freeform 63"/>
            <p:cNvSpPr/>
            <p:nvPr/>
          </p:nvSpPr>
          <p:spPr bwMode="auto">
            <a:xfrm>
              <a:off x="2913062" y="733425"/>
              <a:ext cx="127000" cy="49213"/>
            </a:xfrm>
            <a:custGeom>
              <a:avLst/>
              <a:gdLst>
                <a:gd name="T0" fmla="*/ 21 w 21"/>
                <a:gd name="T1" fmla="*/ 0 h 8"/>
                <a:gd name="T2" fmla="*/ 0 w 21"/>
                <a:gd name="T3" fmla="*/ 8 h 8"/>
                <a:gd name="T4" fmla="*/ 21 w 21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8">
                  <a:moveTo>
                    <a:pt x="21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8" y="7"/>
                    <a:pt x="15" y="4"/>
                    <a:pt x="21" y="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34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1" name="Freeform 64"/>
            <p:cNvSpPr/>
            <p:nvPr/>
          </p:nvSpPr>
          <p:spPr bwMode="auto">
            <a:xfrm>
              <a:off x="2773362" y="619125"/>
              <a:ext cx="344488" cy="144463"/>
            </a:xfrm>
            <a:custGeom>
              <a:avLst/>
              <a:gdLst>
                <a:gd name="T0" fmla="*/ 5 w 57"/>
                <a:gd name="T1" fmla="*/ 24 h 24"/>
                <a:gd name="T2" fmla="*/ 5 w 57"/>
                <a:gd name="T3" fmla="*/ 23 h 24"/>
                <a:gd name="T4" fmla="*/ 56 w 57"/>
                <a:gd name="T5" fmla="*/ 3 h 24"/>
                <a:gd name="T6" fmla="*/ 57 w 57"/>
                <a:gd name="T7" fmla="*/ 0 h 24"/>
                <a:gd name="T8" fmla="*/ 4 w 57"/>
                <a:gd name="T9" fmla="*/ 21 h 24"/>
                <a:gd name="T10" fmla="*/ 4 w 57"/>
                <a:gd name="T11" fmla="*/ 21 h 24"/>
                <a:gd name="T12" fmla="*/ 4 w 57"/>
                <a:gd name="T13" fmla="*/ 21 h 24"/>
                <a:gd name="T14" fmla="*/ 0 w 57"/>
                <a:gd name="T15" fmla="*/ 23 h 24"/>
                <a:gd name="T16" fmla="*/ 3 w 57"/>
                <a:gd name="T17" fmla="*/ 24 h 24"/>
                <a:gd name="T18" fmla="*/ 5 w 57"/>
                <a:gd name="T1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24">
                  <a:moveTo>
                    <a:pt x="5" y="24"/>
                  </a:moveTo>
                  <a:cubicBezTo>
                    <a:pt x="5" y="23"/>
                    <a:pt x="5" y="23"/>
                    <a:pt x="5" y="2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6" y="2"/>
                    <a:pt x="57" y="1"/>
                    <a:pt x="57" y="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4"/>
                    <a:pt x="3" y="24"/>
                  </a:cubicBezTo>
                  <a:cubicBezTo>
                    <a:pt x="5" y="24"/>
                    <a:pt x="5" y="24"/>
                    <a:pt x="5" y="24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34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2" name="Freeform 65"/>
            <p:cNvSpPr/>
            <p:nvPr/>
          </p:nvSpPr>
          <p:spPr bwMode="auto">
            <a:xfrm>
              <a:off x="2708275" y="534988"/>
              <a:ext cx="427038" cy="180975"/>
            </a:xfrm>
            <a:custGeom>
              <a:avLst/>
              <a:gdLst>
                <a:gd name="T0" fmla="*/ 12 w 71"/>
                <a:gd name="T1" fmla="*/ 26 h 30"/>
                <a:gd name="T2" fmla="*/ 12 w 71"/>
                <a:gd name="T3" fmla="*/ 26 h 30"/>
                <a:gd name="T4" fmla="*/ 71 w 71"/>
                <a:gd name="T5" fmla="*/ 3 h 30"/>
                <a:gd name="T6" fmla="*/ 71 w 71"/>
                <a:gd name="T7" fmla="*/ 0 h 30"/>
                <a:gd name="T8" fmla="*/ 11 w 71"/>
                <a:gd name="T9" fmla="*/ 24 h 30"/>
                <a:gd name="T10" fmla="*/ 11 w 71"/>
                <a:gd name="T11" fmla="*/ 24 h 30"/>
                <a:gd name="T12" fmla="*/ 10 w 71"/>
                <a:gd name="T13" fmla="*/ 24 h 30"/>
                <a:gd name="T14" fmla="*/ 0 w 71"/>
                <a:gd name="T15" fmla="*/ 28 h 30"/>
                <a:gd name="T16" fmla="*/ 2 w 71"/>
                <a:gd name="T17" fmla="*/ 30 h 30"/>
                <a:gd name="T18" fmla="*/ 11 w 71"/>
                <a:gd name="T19" fmla="*/ 26 h 30"/>
                <a:gd name="T20" fmla="*/ 12 w 71"/>
                <a:gd name="T21" fmla="*/ 2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30">
                  <a:moveTo>
                    <a:pt x="12" y="26"/>
                  </a:moveTo>
                  <a:cubicBezTo>
                    <a:pt x="12" y="26"/>
                    <a:pt x="12" y="26"/>
                    <a:pt x="12" y="26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1" y="2"/>
                    <a:pt x="71" y="1"/>
                    <a:pt x="71" y="0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" y="29"/>
                    <a:pt x="1" y="30"/>
                    <a:pt x="2" y="30"/>
                  </a:cubicBezTo>
                  <a:cubicBezTo>
                    <a:pt x="11" y="26"/>
                    <a:pt x="11" y="26"/>
                    <a:pt x="11" y="26"/>
                  </a:cubicBezTo>
                  <a:lnTo>
                    <a:pt x="12" y="26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34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3" name="Freeform 66"/>
            <p:cNvSpPr/>
            <p:nvPr/>
          </p:nvSpPr>
          <p:spPr bwMode="auto">
            <a:xfrm>
              <a:off x="2665412" y="461963"/>
              <a:ext cx="465138" cy="193675"/>
            </a:xfrm>
            <a:custGeom>
              <a:avLst/>
              <a:gdLst>
                <a:gd name="T0" fmla="*/ 14 w 77"/>
                <a:gd name="T1" fmla="*/ 27 h 32"/>
                <a:gd name="T2" fmla="*/ 14 w 77"/>
                <a:gd name="T3" fmla="*/ 27 h 32"/>
                <a:gd name="T4" fmla="*/ 74 w 77"/>
                <a:gd name="T5" fmla="*/ 3 h 32"/>
                <a:gd name="T6" fmla="*/ 75 w 77"/>
                <a:gd name="T7" fmla="*/ 3 h 32"/>
                <a:gd name="T8" fmla="*/ 75 w 77"/>
                <a:gd name="T9" fmla="*/ 3 h 32"/>
                <a:gd name="T10" fmla="*/ 77 w 77"/>
                <a:gd name="T11" fmla="*/ 3 h 32"/>
                <a:gd name="T12" fmla="*/ 76 w 77"/>
                <a:gd name="T13" fmla="*/ 0 h 32"/>
                <a:gd name="T14" fmla="*/ 74 w 77"/>
                <a:gd name="T15" fmla="*/ 1 h 32"/>
                <a:gd name="T16" fmla="*/ 74 w 77"/>
                <a:gd name="T17" fmla="*/ 1 h 32"/>
                <a:gd name="T18" fmla="*/ 73 w 77"/>
                <a:gd name="T19" fmla="*/ 1 h 32"/>
                <a:gd name="T20" fmla="*/ 13 w 77"/>
                <a:gd name="T21" fmla="*/ 25 h 32"/>
                <a:gd name="T22" fmla="*/ 13 w 77"/>
                <a:gd name="T23" fmla="*/ 25 h 32"/>
                <a:gd name="T24" fmla="*/ 13 w 77"/>
                <a:gd name="T25" fmla="*/ 25 h 32"/>
                <a:gd name="T26" fmla="*/ 0 w 77"/>
                <a:gd name="T27" fmla="*/ 30 h 32"/>
                <a:gd name="T28" fmla="*/ 1 w 77"/>
                <a:gd name="T29" fmla="*/ 32 h 32"/>
                <a:gd name="T30" fmla="*/ 14 w 77"/>
                <a:gd name="T31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7" h="32">
                  <a:moveTo>
                    <a:pt x="14" y="27"/>
                  </a:moveTo>
                  <a:cubicBezTo>
                    <a:pt x="14" y="27"/>
                    <a:pt x="14" y="27"/>
                    <a:pt x="14" y="27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6" y="2"/>
                    <a:pt x="76" y="1"/>
                    <a:pt x="76" y="0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1"/>
                    <a:pt x="1" y="31"/>
                    <a:pt x="1" y="32"/>
                  </a:cubicBezTo>
                  <a:cubicBezTo>
                    <a:pt x="14" y="27"/>
                    <a:pt x="14" y="27"/>
                    <a:pt x="14" y="27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95000"/>
                  <a:alpha val="34000"/>
                </a:schemeClr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159" name="Oval 96"/>
          <p:cNvSpPr>
            <a:spLocks noChangeArrowheads="1"/>
          </p:cNvSpPr>
          <p:nvPr/>
        </p:nvSpPr>
        <p:spPr bwMode="auto">
          <a:xfrm>
            <a:off x="3443736" y="654637"/>
            <a:ext cx="373473" cy="370263"/>
          </a:xfrm>
          <a:prstGeom prst="ellipse">
            <a:avLst/>
          </a:prstGeom>
          <a:solidFill>
            <a:srgbClr val="5BC4E3">
              <a:alpha val="63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60" name="Oval 97"/>
          <p:cNvSpPr>
            <a:spLocks noChangeArrowheads="1"/>
          </p:cNvSpPr>
          <p:nvPr/>
        </p:nvSpPr>
        <p:spPr bwMode="auto">
          <a:xfrm>
            <a:off x="11271713" y="1285882"/>
            <a:ext cx="425451" cy="425451"/>
          </a:xfrm>
          <a:prstGeom prst="ellipse">
            <a:avLst/>
          </a:prstGeom>
          <a:solidFill>
            <a:srgbClr val="5AB7FF">
              <a:alpha val="53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61" name="Oval 108"/>
          <p:cNvSpPr>
            <a:spLocks noChangeArrowheads="1"/>
          </p:cNvSpPr>
          <p:nvPr/>
        </p:nvSpPr>
        <p:spPr bwMode="auto">
          <a:xfrm>
            <a:off x="7961108" y="4424503"/>
            <a:ext cx="362484" cy="363439"/>
          </a:xfrm>
          <a:prstGeom prst="ellipse">
            <a:avLst/>
          </a:prstGeom>
          <a:solidFill>
            <a:schemeClr val="bg1">
              <a:lumMod val="85000"/>
              <a:alpha val="48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chemeClr val="tx1">
                  <a:alpha val="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2" name="Oval 108"/>
          <p:cNvSpPr>
            <a:spLocks noChangeArrowheads="1"/>
          </p:cNvSpPr>
          <p:nvPr/>
        </p:nvSpPr>
        <p:spPr bwMode="auto">
          <a:xfrm>
            <a:off x="9491336" y="2013105"/>
            <a:ext cx="362484" cy="363439"/>
          </a:xfrm>
          <a:prstGeom prst="ellipse">
            <a:avLst/>
          </a:prstGeom>
          <a:solidFill>
            <a:srgbClr val="5BC4E3">
              <a:alpha val="48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chemeClr val="tx1">
                  <a:alpha val="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939665" y="3940175"/>
            <a:ext cx="400558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9600" b="1" dirty="0">
                <a:ln>
                  <a:solidFill>
                    <a:schemeClr val="bg1">
                      <a:lumMod val="95000"/>
                    </a:schemeClr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  <a:cs typeface="+mn-ea"/>
                <a:sym typeface="+mn-lt"/>
              </a:rPr>
              <a:t>谢谢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 animBg="1"/>
      <p:bldP spid="115" grpId="0" animBg="1"/>
      <p:bldP spid="116" grpId="0" animBg="1"/>
      <p:bldP spid="159" grpId="0" animBg="1"/>
      <p:bldP spid="160" grpId="0" animBg="1"/>
      <p:bldP spid="161" grpId="0" animBg="1"/>
      <p:bldP spid="162" grpId="0" animBg="1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矩形 78"/>
          <p:cNvSpPr/>
          <p:nvPr/>
        </p:nvSpPr>
        <p:spPr>
          <a:xfrm>
            <a:off x="680720" y="979805"/>
            <a:ext cx="10988675" cy="3589655"/>
          </a:xfrm>
          <a:prstGeom prst="rect">
            <a:avLst/>
          </a:prstGeom>
          <a:noFill/>
          <a:ln w="57150">
            <a:solidFill>
              <a:srgbClr val="0064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603" y="4161103"/>
            <a:ext cx="12201603" cy="2696897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直角三角形 55"/>
          <p:cNvSpPr/>
          <p:nvPr/>
        </p:nvSpPr>
        <p:spPr>
          <a:xfrm rot="18968184">
            <a:off x="184334" y="-481660"/>
            <a:ext cx="956758" cy="944979"/>
          </a:xfrm>
          <a:prstGeom prst="rtTriangle">
            <a:avLst/>
          </a:prstGeom>
          <a:solidFill>
            <a:srgbClr val="5AB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90325" y="1307858"/>
            <a:ext cx="10072931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12140" algn="just">
              <a:lnSpc>
                <a:spcPct val="150000"/>
              </a:lnSpc>
            </a:pP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在职场中，工作沟通的对象主要包括上司、同事和下属等。对象不同，沟通的技巧也有所不同。但是，无论与谁沟通均应遵循以下基本原则：</a:t>
            </a:r>
          </a:p>
          <a:p>
            <a:pPr indent="612140" algn="just">
              <a:lnSpc>
                <a:spcPct val="150000"/>
              </a:lnSpc>
            </a:pP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一是真诚。二是自信。三是友善。</a:t>
            </a:r>
          </a:p>
          <a:p>
            <a:pPr indent="612140" algn="just">
              <a:lnSpc>
                <a:spcPct val="150000"/>
              </a:lnSpc>
            </a:pP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四是理性。五是尊重。六是互动。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19488" y="3216334"/>
            <a:ext cx="3291480" cy="348249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069340" y="375285"/>
            <a:ext cx="517906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b="1" dirty="0">
                <a:ln>
                  <a:solidFill>
                    <a:schemeClr val="bg1">
                      <a:lumMod val="95000"/>
                    </a:schemeClr>
                  </a:solidFill>
                </a:ln>
                <a:solidFill>
                  <a:srgbClr val="0064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  <a:cs typeface="+mn-ea"/>
                <a:sym typeface="+mn-lt"/>
              </a:rPr>
              <a:t>第二章 职场工作沟通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bldLvl="0" animBg="1"/>
      <p:bldP spid="56" grpId="0" bldLvl="0" animBg="1"/>
      <p:bldP spid="2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矩形 78"/>
          <p:cNvSpPr/>
          <p:nvPr/>
        </p:nvSpPr>
        <p:spPr>
          <a:xfrm>
            <a:off x="680720" y="979805"/>
            <a:ext cx="10988675" cy="3451860"/>
          </a:xfrm>
          <a:prstGeom prst="rect">
            <a:avLst/>
          </a:prstGeom>
          <a:noFill/>
          <a:ln w="57150">
            <a:solidFill>
              <a:srgbClr val="0064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603" y="4161103"/>
            <a:ext cx="12201603" cy="2696897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直角三角形 55"/>
          <p:cNvSpPr/>
          <p:nvPr/>
        </p:nvSpPr>
        <p:spPr>
          <a:xfrm rot="18968184">
            <a:off x="184334" y="-481660"/>
            <a:ext cx="956758" cy="944979"/>
          </a:xfrm>
          <a:prstGeom prst="rtTriangle">
            <a:avLst/>
          </a:prstGeom>
          <a:solidFill>
            <a:srgbClr val="5AB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38255" y="1108468"/>
            <a:ext cx="10072931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12140" algn="just">
              <a:lnSpc>
                <a:spcPct val="150000"/>
              </a:lnSpc>
            </a:pP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与领导沟通，指的是团队成员通过一定的渠道和方式，与管理者或决策层所进行的信息交流。这种上下级之间的有效沟通，无论对于组织还是个人，都具有十分重要的意义。仅就下级而言，通过与上级主动有效的沟通，既能准确了解信息，提高工作效能，又能及时表达自己的意愿，形成积极的双向互动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23648" y="115786"/>
            <a:ext cx="4888880" cy="52197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2800" dirty="0">
                <a:solidFill>
                  <a:srgbClr val="5AB7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  <a:cs typeface="+mn-ea"/>
                <a:sym typeface="+mn-lt"/>
              </a:rPr>
              <a:t>第一部分  与领导沟通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bldLvl="0" animBg="1"/>
      <p:bldP spid="56" grpId="0" animBg="1"/>
      <p:bldP spid="2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4484" y="4373880"/>
            <a:ext cx="12192000" cy="2474444"/>
          </a:xfrm>
          <a:prstGeom prst="rect">
            <a:avLst/>
          </a:prstGeom>
        </p:spPr>
      </p:pic>
      <p:cxnSp>
        <p:nvCxnSpPr>
          <p:cNvPr id="31" name="直接连接符 30"/>
          <p:cNvCxnSpPr/>
          <p:nvPr/>
        </p:nvCxnSpPr>
        <p:spPr>
          <a:xfrm flipH="1">
            <a:off x="3489325" y="4120515"/>
            <a:ext cx="250253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5991965" y="4120421"/>
            <a:ext cx="2341397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 flipV="1">
            <a:off x="4695092" y="2590962"/>
            <a:ext cx="1224699" cy="138105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6081516" y="2676836"/>
            <a:ext cx="982973" cy="1413794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1385570" y="3354705"/>
            <a:ext cx="1976120" cy="1403350"/>
          </a:xfrm>
          <a:prstGeom prst="ellipse">
            <a:avLst/>
          </a:prstGeom>
          <a:solidFill>
            <a:srgbClr val="0070C0"/>
          </a:solidFill>
          <a:ln w="762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9699" tIns="74848" rIns="149699" bIns="74848" rtlCol="0" anchor="ctr"/>
          <a:lstStyle/>
          <a:p>
            <a:pPr algn="ctr" defTabSz="1219200">
              <a:defRPr/>
            </a:pPr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7" name="TextBox 33"/>
          <p:cNvSpPr txBox="1"/>
          <p:nvPr/>
        </p:nvSpPr>
        <p:spPr>
          <a:xfrm>
            <a:off x="1640486" y="3496810"/>
            <a:ext cx="1590790" cy="1163955"/>
          </a:xfrm>
          <a:prstGeom prst="rect">
            <a:avLst/>
          </a:prstGeom>
          <a:noFill/>
        </p:spPr>
        <p:txBody>
          <a:bodyPr wrap="square" lIns="149699" tIns="74848" rIns="149699" bIns="74848" rtlCol="0">
            <a:spAutoFit/>
          </a:bodyPr>
          <a:lstStyle/>
          <a:p>
            <a:pPr algn="ctr"/>
            <a:r>
              <a:rPr lang="zh-CN" altLang="en-US" sz="2200" dirty="0">
                <a:solidFill>
                  <a:schemeClr val="bg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  <a:cs typeface="+mn-ea"/>
                <a:sym typeface="+mn-lt"/>
              </a:rPr>
              <a:t>与领导沟通的基本原则</a:t>
            </a:r>
          </a:p>
        </p:txBody>
      </p:sp>
      <p:sp>
        <p:nvSpPr>
          <p:cNvPr id="38" name="椭圆 37"/>
          <p:cNvSpPr/>
          <p:nvPr/>
        </p:nvSpPr>
        <p:spPr>
          <a:xfrm>
            <a:off x="4729937" y="3096829"/>
            <a:ext cx="2496277" cy="2496277"/>
          </a:xfrm>
          <a:prstGeom prst="ellipse">
            <a:avLst/>
          </a:prstGeom>
          <a:ln w="190500">
            <a:solidFill>
              <a:schemeClr val="bg1"/>
            </a:solidFill>
          </a:ln>
          <a:effectLst>
            <a:outerShdw blurRad="127000" dist="38100" dir="60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200">
              <a:defRPr/>
            </a:pPr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9" name="Rectangle 11"/>
          <p:cNvSpPr>
            <a:spLocks noChangeArrowheads="1"/>
          </p:cNvSpPr>
          <p:nvPr/>
        </p:nvSpPr>
        <p:spPr bwMode="gray">
          <a:xfrm>
            <a:off x="4984847" y="3436918"/>
            <a:ext cx="1951611" cy="175432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kumimoji="1" lang="zh-CN" altLang="en-US" sz="5400" b="1" dirty="0">
                <a:solidFill>
                  <a:schemeClr val="bg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  <a:cs typeface="+mn-ea"/>
                <a:sym typeface="+mn-lt"/>
              </a:rPr>
              <a:t>学习任务</a:t>
            </a:r>
          </a:p>
        </p:txBody>
      </p:sp>
      <p:sp>
        <p:nvSpPr>
          <p:cNvPr id="40" name="椭圆 39"/>
          <p:cNvSpPr/>
          <p:nvPr/>
        </p:nvSpPr>
        <p:spPr>
          <a:xfrm>
            <a:off x="3089910" y="1332865"/>
            <a:ext cx="1739265" cy="1334770"/>
          </a:xfrm>
          <a:prstGeom prst="ellipse">
            <a:avLst/>
          </a:prstGeom>
          <a:solidFill>
            <a:schemeClr val="tx2"/>
          </a:solidFill>
          <a:ln w="762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9699" tIns="74848" rIns="149699" bIns="74848" rtlCol="0" anchor="ctr"/>
          <a:lstStyle/>
          <a:p>
            <a:pPr algn="ctr" defTabSz="1219200">
              <a:defRPr/>
            </a:pPr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6532880" y="1332865"/>
            <a:ext cx="1887220" cy="1334770"/>
          </a:xfrm>
          <a:prstGeom prst="ellipse">
            <a:avLst/>
          </a:prstGeom>
          <a:solidFill>
            <a:srgbClr val="FFC000"/>
          </a:solidFill>
          <a:ln w="762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9699" tIns="74848" rIns="149699" bIns="74848" rtlCol="0" anchor="ctr"/>
          <a:lstStyle/>
          <a:p>
            <a:pPr algn="ctr" defTabSz="1219200">
              <a:defRPr/>
            </a:pPr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8427720" y="3235960"/>
            <a:ext cx="1768475" cy="1522095"/>
          </a:xfrm>
          <a:prstGeom prst="ellipse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scaled="0"/>
          </a:gradFill>
          <a:ln w="762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9699" tIns="74848" rIns="149699" bIns="74848" rtlCol="0" anchor="ctr"/>
          <a:lstStyle/>
          <a:p>
            <a:pPr algn="ctr" defTabSz="1219200">
              <a:defRPr/>
            </a:pPr>
            <a:endParaRPr lang="zh-CN" altLang="en-US" sz="24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4" name="TextBox 69"/>
          <p:cNvSpPr txBox="1"/>
          <p:nvPr/>
        </p:nvSpPr>
        <p:spPr>
          <a:xfrm>
            <a:off x="3238501" y="1587569"/>
            <a:ext cx="1590790" cy="825500"/>
          </a:xfrm>
          <a:prstGeom prst="rect">
            <a:avLst/>
          </a:prstGeom>
          <a:noFill/>
        </p:spPr>
        <p:txBody>
          <a:bodyPr wrap="square" lIns="149699" tIns="74848" rIns="149699" bIns="74848" rtlCol="0">
            <a:spAutoFit/>
          </a:bodyPr>
          <a:lstStyle/>
          <a:p>
            <a:pPr algn="ctr"/>
            <a:r>
              <a:rPr lang="zh-CN" altLang="en-US" sz="2200" dirty="0">
                <a:solidFill>
                  <a:schemeClr val="bg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  <a:cs typeface="+mn-ea"/>
                <a:sym typeface="+mn-lt"/>
              </a:rPr>
              <a:t>与领导沟通的方法</a:t>
            </a:r>
          </a:p>
        </p:txBody>
      </p:sp>
      <p:sp>
        <p:nvSpPr>
          <p:cNvPr id="46" name="TextBox 71"/>
          <p:cNvSpPr txBox="1"/>
          <p:nvPr/>
        </p:nvSpPr>
        <p:spPr>
          <a:xfrm>
            <a:off x="6742265" y="1512886"/>
            <a:ext cx="1590790" cy="1163955"/>
          </a:xfrm>
          <a:prstGeom prst="rect">
            <a:avLst/>
          </a:prstGeom>
          <a:noFill/>
        </p:spPr>
        <p:txBody>
          <a:bodyPr wrap="square" lIns="149699" tIns="74848" rIns="149699" bIns="74848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zh-CN" altLang="en-US" sz="2200" dirty="0">
                <a:solidFill>
                  <a:schemeClr val="bg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  <a:cs typeface="+mn-ea"/>
                <a:sym typeface="+mn-lt"/>
              </a:rPr>
              <a:t>请示与汇报工作的技巧</a:t>
            </a:r>
          </a:p>
        </p:txBody>
      </p:sp>
      <p:sp>
        <p:nvSpPr>
          <p:cNvPr id="47" name="TextBox 72"/>
          <p:cNvSpPr txBox="1"/>
          <p:nvPr/>
        </p:nvSpPr>
        <p:spPr>
          <a:xfrm>
            <a:off x="8473598" y="3643742"/>
            <a:ext cx="1722935" cy="825500"/>
          </a:xfrm>
          <a:prstGeom prst="rect">
            <a:avLst/>
          </a:prstGeom>
          <a:noFill/>
        </p:spPr>
        <p:txBody>
          <a:bodyPr wrap="square" lIns="149699" tIns="74848" rIns="149699" bIns="74848" rtlCol="0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zh-CN" altLang="en-US" sz="2200" dirty="0">
                <a:solidFill>
                  <a:schemeClr val="bg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  <a:cs typeface="+mn-ea"/>
                <a:sym typeface="+mn-lt"/>
              </a:rPr>
              <a:t>与不同类型的领导相处</a:t>
            </a:r>
          </a:p>
        </p:txBody>
      </p:sp>
      <p:sp>
        <p:nvSpPr>
          <p:cNvPr id="48" name="直角三角形 47"/>
          <p:cNvSpPr/>
          <p:nvPr/>
        </p:nvSpPr>
        <p:spPr>
          <a:xfrm rot="18968184">
            <a:off x="169850" y="-491921"/>
            <a:ext cx="956758" cy="944979"/>
          </a:xfrm>
          <a:prstGeom prst="rtTriangle">
            <a:avLst/>
          </a:prstGeom>
          <a:solidFill>
            <a:srgbClr val="5AB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4273" y="491706"/>
            <a:ext cx="4888880" cy="52197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2800" dirty="0">
                <a:solidFill>
                  <a:srgbClr val="5AB7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  <a:cs typeface="+mn-ea"/>
                <a:sym typeface="+mn-lt"/>
              </a:rPr>
              <a:t>第一部分  与领导沟通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500"/>
                            </p:stCondLst>
                            <p:childTnLst>
                              <p:par>
                                <p:cTn id="8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37" grpId="0"/>
      <p:bldP spid="38" grpId="0" animBg="1"/>
      <p:bldP spid="39" grpId="0"/>
      <p:bldP spid="40" grpId="0" bldLvl="0" animBg="1"/>
      <p:bldP spid="42" grpId="0" bldLvl="0" animBg="1"/>
      <p:bldP spid="43" grpId="0" bldLvl="0" animBg="1"/>
      <p:bldP spid="44" grpId="0"/>
      <p:bldP spid="46" grpId="0"/>
      <p:bldP spid="47" grpId="0"/>
      <p:bldP spid="48" grpId="0" animBg="1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739295"/>
            <a:ext cx="12192000" cy="2696897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直角三角形 55"/>
          <p:cNvSpPr/>
          <p:nvPr/>
        </p:nvSpPr>
        <p:spPr>
          <a:xfrm rot="18968184">
            <a:off x="184334" y="-481660"/>
            <a:ext cx="956758" cy="944979"/>
          </a:xfrm>
          <a:prstGeom prst="rtTriangle">
            <a:avLst/>
          </a:prstGeom>
          <a:solidFill>
            <a:srgbClr val="5AB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34055" y="2627937"/>
            <a:ext cx="1342462" cy="1381887"/>
            <a:chOff x="1664154" y="1934950"/>
            <a:chExt cx="897259" cy="897257"/>
          </a:xfrm>
        </p:grpSpPr>
        <p:grpSp>
          <p:nvGrpSpPr>
            <p:cNvPr id="9" name="组合 8"/>
            <p:cNvGrpSpPr/>
            <p:nvPr/>
          </p:nvGrpSpPr>
          <p:grpSpPr>
            <a:xfrm rot="18900000">
              <a:off x="1664154" y="1934950"/>
              <a:ext cx="897259" cy="897257"/>
              <a:chOff x="304800" y="673100"/>
              <a:chExt cx="4000500" cy="4000500"/>
            </a:xfrm>
            <a:effectLst>
              <a:outerShdw blurRad="444500" dist="254000" dir="48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" name="同心圆 1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366203" y="734509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TextBox 34"/>
            <p:cNvSpPr txBox="1"/>
            <p:nvPr/>
          </p:nvSpPr>
          <p:spPr>
            <a:xfrm>
              <a:off x="1687056" y="2133781"/>
              <a:ext cx="851458" cy="4995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1</a:t>
              </a:r>
              <a:endParaRPr lang="zh-CN" altLang="en-US" sz="4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274929" y="2607584"/>
            <a:ext cx="1342462" cy="1381888"/>
            <a:chOff x="3293884" y="1912625"/>
            <a:chExt cx="897259" cy="897258"/>
          </a:xfrm>
        </p:grpSpPr>
        <p:grpSp>
          <p:nvGrpSpPr>
            <p:cNvPr id="14" name="组合 13"/>
            <p:cNvGrpSpPr/>
            <p:nvPr/>
          </p:nvGrpSpPr>
          <p:grpSpPr>
            <a:xfrm rot="18900000">
              <a:off x="3293884" y="1912625"/>
              <a:ext cx="897259" cy="897258"/>
              <a:chOff x="304800" y="673100"/>
              <a:chExt cx="4000500" cy="4000500"/>
            </a:xfrm>
            <a:effectLst>
              <a:outerShdw blurRad="444500" dist="254000" dir="528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7" name="同心圆 2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66203" y="734506"/>
                <a:ext cx="3877704" cy="3877690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TextBox 35"/>
            <p:cNvSpPr txBox="1"/>
            <p:nvPr/>
          </p:nvSpPr>
          <p:spPr>
            <a:xfrm>
              <a:off x="3324259" y="2111455"/>
              <a:ext cx="836510" cy="4995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2</a:t>
              </a:r>
              <a:endParaRPr lang="zh-CN" altLang="en-US" sz="4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345078" y="2627969"/>
            <a:ext cx="1342462" cy="1381887"/>
            <a:chOff x="4849324" y="1995712"/>
            <a:chExt cx="897259" cy="897257"/>
          </a:xfrm>
        </p:grpSpPr>
        <p:grpSp>
          <p:nvGrpSpPr>
            <p:cNvPr id="21" name="组合 20"/>
            <p:cNvGrpSpPr/>
            <p:nvPr/>
          </p:nvGrpSpPr>
          <p:grpSpPr>
            <a:xfrm rot="18900000">
              <a:off x="4849324" y="1995712"/>
              <a:ext cx="897259" cy="897257"/>
              <a:chOff x="304800" y="673100"/>
              <a:chExt cx="4000500" cy="4000500"/>
            </a:xfrm>
            <a:effectLst>
              <a:outerShdw blurRad="444500" dist="254000" dir="564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3" name="同心圆 2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366203" y="734509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TextBox 36"/>
            <p:cNvSpPr txBox="1"/>
            <p:nvPr/>
          </p:nvSpPr>
          <p:spPr>
            <a:xfrm>
              <a:off x="4867429" y="2194543"/>
              <a:ext cx="861051" cy="4995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3</a:t>
              </a:r>
              <a:endParaRPr lang="zh-CN" altLang="en-US" sz="4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矩形 30"/>
          <p:cNvSpPr>
            <a:spLocks noChangeArrowheads="1"/>
          </p:cNvSpPr>
          <p:nvPr/>
        </p:nvSpPr>
        <p:spPr bwMode="auto">
          <a:xfrm>
            <a:off x="3320415" y="4375150"/>
            <a:ext cx="1390015" cy="1539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55537" tIns="77769" rIns="155537" bIns="77769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从工作出发，以做好工作为沟通协调之要义。</a:t>
            </a: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133985" y="4476750"/>
            <a:ext cx="1410335" cy="18167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55537" tIns="77769" rIns="155537" bIns="77769">
            <a:spAutoFit/>
          </a:bodyPr>
          <a:lstStyle/>
          <a:p>
            <a:pPr lvl="0" algn="ctr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既不能唯唯诺诺，一味附和，也不能恃才傲物，盛气凌人。</a:t>
            </a:r>
          </a:p>
        </p:txBody>
      </p:sp>
      <p:sp>
        <p:nvSpPr>
          <p:cNvPr id="32" name="矩形 30"/>
          <p:cNvSpPr>
            <a:spLocks noChangeArrowheads="1"/>
          </p:cNvSpPr>
          <p:nvPr/>
        </p:nvSpPr>
        <p:spPr bwMode="auto">
          <a:xfrm>
            <a:off x="6336030" y="4476750"/>
            <a:ext cx="1400810" cy="13728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55537" tIns="77769" rIns="155537" bIns="77769">
            <a:spAutoFit/>
          </a:bodyPr>
          <a:lstStyle/>
          <a:p>
            <a:pPr>
              <a:lnSpc>
                <a:spcPct val="110000"/>
              </a:lnSpc>
            </a:pPr>
            <a:r>
              <a:rPr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服从原则，</a:t>
            </a:r>
            <a:r>
              <a:rPr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是一切组织通行的原则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endParaRPr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4" name="Freeform 8"/>
          <p:cNvSpPr/>
          <p:nvPr/>
        </p:nvSpPr>
        <p:spPr bwMode="auto">
          <a:xfrm rot="18900000">
            <a:off x="217289" y="3108091"/>
            <a:ext cx="1818374" cy="988914"/>
          </a:xfrm>
          <a:custGeom>
            <a:avLst/>
            <a:gdLst>
              <a:gd name="T0" fmla="*/ 8098 w 8105"/>
              <a:gd name="T1" fmla="*/ 0 h 4285"/>
              <a:gd name="T2" fmla="*/ 8105 w 8105"/>
              <a:gd name="T3" fmla="*/ 233 h 4285"/>
              <a:gd name="T4" fmla="*/ 4053 w 8105"/>
              <a:gd name="T5" fmla="*/ 4285 h 4285"/>
              <a:gd name="T6" fmla="*/ 0 w 8105"/>
              <a:gd name="T7" fmla="*/ 233 h 4285"/>
              <a:gd name="T8" fmla="*/ 7 w 8105"/>
              <a:gd name="T9" fmla="*/ 0 h 4285"/>
              <a:gd name="T10" fmla="*/ 1080 w 8105"/>
              <a:gd name="T11" fmla="*/ 0 h 4285"/>
              <a:gd name="T12" fmla="*/ 1071 w 8105"/>
              <a:gd name="T13" fmla="*/ 233 h 4285"/>
              <a:gd name="T14" fmla="*/ 4053 w 8105"/>
              <a:gd name="T15" fmla="*/ 3214 h 4285"/>
              <a:gd name="T16" fmla="*/ 7034 w 8105"/>
              <a:gd name="T17" fmla="*/ 233 h 4285"/>
              <a:gd name="T18" fmla="*/ 7025 w 8105"/>
              <a:gd name="T19" fmla="*/ 0 h 4285"/>
              <a:gd name="T20" fmla="*/ 8098 w 8105"/>
              <a:gd name="T21" fmla="*/ 0 h 4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05" h="4285">
                <a:moveTo>
                  <a:pt x="8098" y="0"/>
                </a:moveTo>
                <a:cubicBezTo>
                  <a:pt x="8103" y="77"/>
                  <a:pt x="8105" y="155"/>
                  <a:pt x="8105" y="233"/>
                </a:cubicBezTo>
                <a:cubicBezTo>
                  <a:pt x="8105" y="2471"/>
                  <a:pt x="6291" y="4285"/>
                  <a:pt x="4053" y="4285"/>
                </a:cubicBezTo>
                <a:cubicBezTo>
                  <a:pt x="1814" y="4285"/>
                  <a:pt x="0" y="2471"/>
                  <a:pt x="0" y="233"/>
                </a:cubicBezTo>
                <a:cubicBezTo>
                  <a:pt x="0" y="155"/>
                  <a:pt x="2" y="77"/>
                  <a:pt x="7" y="0"/>
                </a:cubicBezTo>
                <a:lnTo>
                  <a:pt x="1080" y="0"/>
                </a:lnTo>
                <a:cubicBezTo>
                  <a:pt x="1074" y="77"/>
                  <a:pt x="1071" y="154"/>
                  <a:pt x="1071" y="233"/>
                </a:cubicBezTo>
                <a:cubicBezTo>
                  <a:pt x="1071" y="1879"/>
                  <a:pt x="2406" y="3214"/>
                  <a:pt x="4053" y="3214"/>
                </a:cubicBezTo>
                <a:cubicBezTo>
                  <a:pt x="5699" y="3214"/>
                  <a:pt x="7034" y="1879"/>
                  <a:pt x="7034" y="233"/>
                </a:cubicBezTo>
                <a:cubicBezTo>
                  <a:pt x="7034" y="154"/>
                  <a:pt x="7031" y="77"/>
                  <a:pt x="7025" y="0"/>
                </a:cubicBezTo>
                <a:lnTo>
                  <a:pt x="8098" y="0"/>
                </a:lnTo>
                <a:close/>
              </a:path>
            </a:pathLst>
          </a:custGeom>
          <a:solidFill>
            <a:srgbClr val="0066FF"/>
          </a:solidFill>
          <a:ln w="3175" cap="flat">
            <a:noFill/>
            <a:prstDash val="solid"/>
            <a:miter lim="800000"/>
          </a:ln>
        </p:spPr>
        <p:txBody>
          <a:bodyPr vert="horz" wrap="square" lIns="138192" tIns="69096" rIns="138192" bIns="69096" numCol="1" anchor="t" anchorCtr="0" compatLnSpc="1"/>
          <a:lstStyle/>
          <a:p>
            <a:endParaRPr lang="zh-CN" altLang="en-US"/>
          </a:p>
        </p:txBody>
      </p:sp>
      <p:sp>
        <p:nvSpPr>
          <p:cNvPr id="35" name="Freeform 7"/>
          <p:cNvSpPr/>
          <p:nvPr/>
        </p:nvSpPr>
        <p:spPr bwMode="auto">
          <a:xfrm rot="19087048">
            <a:off x="3272782" y="2950721"/>
            <a:ext cx="1776972" cy="1201508"/>
          </a:xfrm>
          <a:custGeom>
            <a:avLst/>
            <a:gdLst>
              <a:gd name="T0" fmla="*/ 7997 w 8105"/>
              <a:gd name="T1" fmla="*/ 0 h 4984"/>
              <a:gd name="T2" fmla="*/ 8105 w 8105"/>
              <a:gd name="T3" fmla="*/ 932 h 4984"/>
              <a:gd name="T4" fmla="*/ 4053 w 8105"/>
              <a:gd name="T5" fmla="*/ 4984 h 4984"/>
              <a:gd name="T6" fmla="*/ 0 w 8105"/>
              <a:gd name="T7" fmla="*/ 932 h 4984"/>
              <a:gd name="T8" fmla="*/ 108 w 8105"/>
              <a:gd name="T9" fmla="*/ 0 h 4984"/>
              <a:gd name="T10" fmla="*/ 1212 w 8105"/>
              <a:gd name="T11" fmla="*/ 0 h 4984"/>
              <a:gd name="T12" fmla="*/ 1218 w 8105"/>
              <a:gd name="T13" fmla="*/ 6 h 4984"/>
              <a:gd name="T14" fmla="*/ 1071 w 8105"/>
              <a:gd name="T15" fmla="*/ 932 h 4984"/>
              <a:gd name="T16" fmla="*/ 4053 w 8105"/>
              <a:gd name="T17" fmla="*/ 3913 h 4984"/>
              <a:gd name="T18" fmla="*/ 7034 w 8105"/>
              <a:gd name="T19" fmla="*/ 932 h 4984"/>
              <a:gd name="T20" fmla="*/ 6887 w 8105"/>
              <a:gd name="T21" fmla="*/ 6 h 4984"/>
              <a:gd name="T22" fmla="*/ 6893 w 8105"/>
              <a:gd name="T23" fmla="*/ 0 h 4984"/>
              <a:gd name="T24" fmla="*/ 7997 w 8105"/>
              <a:gd name="T25" fmla="*/ 0 h 49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05" h="4984">
                <a:moveTo>
                  <a:pt x="7997" y="0"/>
                </a:moveTo>
                <a:cubicBezTo>
                  <a:pt x="8068" y="299"/>
                  <a:pt x="8105" y="611"/>
                  <a:pt x="8105" y="932"/>
                </a:cubicBezTo>
                <a:cubicBezTo>
                  <a:pt x="8105" y="3170"/>
                  <a:pt x="6291" y="4984"/>
                  <a:pt x="4053" y="4984"/>
                </a:cubicBezTo>
                <a:cubicBezTo>
                  <a:pt x="1814" y="4984"/>
                  <a:pt x="0" y="3170"/>
                  <a:pt x="0" y="932"/>
                </a:cubicBezTo>
                <a:cubicBezTo>
                  <a:pt x="0" y="611"/>
                  <a:pt x="37" y="299"/>
                  <a:pt x="108" y="0"/>
                </a:cubicBezTo>
                <a:lnTo>
                  <a:pt x="1212" y="0"/>
                </a:lnTo>
                <a:lnTo>
                  <a:pt x="1218" y="6"/>
                </a:lnTo>
                <a:cubicBezTo>
                  <a:pt x="1123" y="297"/>
                  <a:pt x="1071" y="609"/>
                  <a:pt x="1071" y="932"/>
                </a:cubicBezTo>
                <a:cubicBezTo>
                  <a:pt x="1071" y="2578"/>
                  <a:pt x="2406" y="3913"/>
                  <a:pt x="4053" y="3913"/>
                </a:cubicBezTo>
                <a:cubicBezTo>
                  <a:pt x="5699" y="3913"/>
                  <a:pt x="7034" y="2578"/>
                  <a:pt x="7034" y="932"/>
                </a:cubicBezTo>
                <a:cubicBezTo>
                  <a:pt x="7034" y="609"/>
                  <a:pt x="6982" y="297"/>
                  <a:pt x="6887" y="6"/>
                </a:cubicBezTo>
                <a:lnTo>
                  <a:pt x="6893" y="0"/>
                </a:lnTo>
                <a:lnTo>
                  <a:pt x="7997" y="0"/>
                </a:lnTo>
                <a:close/>
              </a:path>
            </a:pathLst>
          </a:custGeom>
          <a:solidFill>
            <a:srgbClr val="FFC000"/>
          </a:solidFill>
          <a:ln w="3175" cap="flat">
            <a:noFill/>
            <a:prstDash val="solid"/>
            <a:miter lim="800000"/>
          </a:ln>
        </p:spPr>
        <p:txBody>
          <a:bodyPr vert="horz" wrap="square" lIns="138192" tIns="69096" rIns="138192" bIns="69096" numCol="1" anchor="t" anchorCtr="0" compatLnSpc="1"/>
          <a:lstStyle/>
          <a:p>
            <a:endParaRPr lang="zh-CN" altLang="en-US"/>
          </a:p>
        </p:txBody>
      </p:sp>
      <p:sp>
        <p:nvSpPr>
          <p:cNvPr id="36" name="Freeform 6"/>
          <p:cNvSpPr/>
          <p:nvPr/>
        </p:nvSpPr>
        <p:spPr bwMode="auto">
          <a:xfrm rot="19290703">
            <a:off x="6245109" y="2767835"/>
            <a:ext cx="1816780" cy="1415489"/>
          </a:xfrm>
          <a:custGeom>
            <a:avLst/>
            <a:gdLst>
              <a:gd name="T0" fmla="*/ 7492 w 8105"/>
              <a:gd name="T1" fmla="*/ 0 h 6195"/>
              <a:gd name="T2" fmla="*/ 8105 w 8105"/>
              <a:gd name="T3" fmla="*/ 2143 h 6195"/>
              <a:gd name="T4" fmla="*/ 4052 w 8105"/>
              <a:gd name="T5" fmla="*/ 6195 h 6195"/>
              <a:gd name="T6" fmla="*/ 0 w 8105"/>
              <a:gd name="T7" fmla="*/ 2143 h 6195"/>
              <a:gd name="T8" fmla="*/ 612 w 8105"/>
              <a:gd name="T9" fmla="*/ 0 h 6195"/>
              <a:gd name="T10" fmla="*/ 1957 w 8105"/>
              <a:gd name="T11" fmla="*/ 0 h 6195"/>
              <a:gd name="T12" fmla="*/ 1968 w 8105"/>
              <a:gd name="T13" fmla="*/ 11 h 6195"/>
              <a:gd name="T14" fmla="*/ 1071 w 8105"/>
              <a:gd name="T15" fmla="*/ 2143 h 6195"/>
              <a:gd name="T16" fmla="*/ 4052 w 8105"/>
              <a:gd name="T17" fmla="*/ 5124 h 6195"/>
              <a:gd name="T18" fmla="*/ 7033 w 8105"/>
              <a:gd name="T19" fmla="*/ 2143 h 6195"/>
              <a:gd name="T20" fmla="*/ 6136 w 8105"/>
              <a:gd name="T21" fmla="*/ 11 h 6195"/>
              <a:gd name="T22" fmla="*/ 6147 w 8105"/>
              <a:gd name="T23" fmla="*/ 0 h 6195"/>
              <a:gd name="T24" fmla="*/ 7492 w 8105"/>
              <a:gd name="T25" fmla="*/ 0 h 6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05" h="6195">
                <a:moveTo>
                  <a:pt x="7492" y="0"/>
                </a:moveTo>
                <a:cubicBezTo>
                  <a:pt x="7880" y="622"/>
                  <a:pt x="8105" y="1356"/>
                  <a:pt x="8105" y="2143"/>
                </a:cubicBezTo>
                <a:cubicBezTo>
                  <a:pt x="8105" y="4381"/>
                  <a:pt x="6290" y="6195"/>
                  <a:pt x="4052" y="6195"/>
                </a:cubicBezTo>
                <a:cubicBezTo>
                  <a:pt x="1814" y="6195"/>
                  <a:pt x="0" y="4381"/>
                  <a:pt x="0" y="2143"/>
                </a:cubicBezTo>
                <a:cubicBezTo>
                  <a:pt x="0" y="1356"/>
                  <a:pt x="224" y="622"/>
                  <a:pt x="612" y="0"/>
                </a:cubicBezTo>
                <a:lnTo>
                  <a:pt x="1957" y="0"/>
                </a:lnTo>
                <a:lnTo>
                  <a:pt x="1968" y="11"/>
                </a:lnTo>
                <a:cubicBezTo>
                  <a:pt x="1415" y="552"/>
                  <a:pt x="1071" y="1307"/>
                  <a:pt x="1071" y="2143"/>
                </a:cubicBezTo>
                <a:cubicBezTo>
                  <a:pt x="1071" y="3789"/>
                  <a:pt x="2406" y="5124"/>
                  <a:pt x="4052" y="5124"/>
                </a:cubicBezTo>
                <a:cubicBezTo>
                  <a:pt x="5699" y="5124"/>
                  <a:pt x="7033" y="3789"/>
                  <a:pt x="7033" y="2143"/>
                </a:cubicBezTo>
                <a:cubicBezTo>
                  <a:pt x="7033" y="1307"/>
                  <a:pt x="6690" y="552"/>
                  <a:pt x="6136" y="11"/>
                </a:cubicBezTo>
                <a:lnTo>
                  <a:pt x="6147" y="0"/>
                </a:lnTo>
                <a:lnTo>
                  <a:pt x="7492" y="0"/>
                </a:lnTo>
                <a:close/>
              </a:path>
            </a:pathLst>
          </a:custGeom>
          <a:gradFill>
            <a:gsLst>
              <a:gs pos="0">
                <a:srgbClr val="14CD68"/>
              </a:gs>
              <a:gs pos="100000">
                <a:srgbClr val="035C7D"/>
              </a:gs>
            </a:gsLst>
            <a:lin scaled="0"/>
          </a:gradFill>
          <a:ln w="3175" cap="flat">
            <a:noFill/>
            <a:prstDash val="solid"/>
            <a:miter lim="800000"/>
          </a:ln>
        </p:spPr>
        <p:txBody>
          <a:bodyPr vert="horz" wrap="square" lIns="138192" tIns="69096" rIns="138192" bIns="69096" numCol="1" anchor="t" anchorCtr="0" compatLnSpc="1"/>
          <a:lstStyle/>
          <a:p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134004" y="1782486"/>
            <a:ext cx="1605280" cy="552788"/>
            <a:chOff x="3285823" y="8005745"/>
            <a:chExt cx="2830569" cy="954693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39" name="流程图: 可选过程 38"/>
            <p:cNvSpPr/>
            <p:nvPr/>
          </p:nvSpPr>
          <p:spPr>
            <a:xfrm>
              <a:off x="3477359" y="8032286"/>
              <a:ext cx="2534423" cy="928152"/>
            </a:xfrm>
            <a:prstGeom prst="flowChartAlternateProcess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TextBox 56"/>
            <p:cNvSpPr txBox="1"/>
            <p:nvPr/>
          </p:nvSpPr>
          <p:spPr>
            <a:xfrm>
              <a:off x="3285823" y="8005745"/>
              <a:ext cx="2830569" cy="9014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不卑不亢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104952" y="1803441"/>
            <a:ext cx="1605280" cy="551767"/>
            <a:chOff x="3285823" y="8005745"/>
            <a:chExt cx="2830569" cy="952931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42" name="流程图: 可选过程 41"/>
            <p:cNvSpPr/>
            <p:nvPr/>
          </p:nvSpPr>
          <p:spPr>
            <a:xfrm>
              <a:off x="3477359" y="8032285"/>
              <a:ext cx="2532785" cy="926391"/>
            </a:xfrm>
            <a:prstGeom prst="flowChartAlternateProcess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64"/>
            <p:cNvSpPr txBox="1"/>
            <p:nvPr/>
          </p:nvSpPr>
          <p:spPr>
            <a:xfrm>
              <a:off x="3285823" y="8005745"/>
              <a:ext cx="2830569" cy="9014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工作为重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131817" y="1803441"/>
            <a:ext cx="1605280" cy="551767"/>
            <a:chOff x="3285823" y="8005745"/>
            <a:chExt cx="2830569" cy="952931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45" name="流程图: 可选过程 44"/>
            <p:cNvSpPr/>
            <p:nvPr/>
          </p:nvSpPr>
          <p:spPr>
            <a:xfrm>
              <a:off x="3477359" y="8032285"/>
              <a:ext cx="2532785" cy="926391"/>
            </a:xfrm>
            <a:prstGeom prst="flowChartAlternateProcess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TextBox 74"/>
            <p:cNvSpPr txBox="1"/>
            <p:nvPr/>
          </p:nvSpPr>
          <p:spPr>
            <a:xfrm>
              <a:off x="3285823" y="8005745"/>
              <a:ext cx="2830569" cy="9014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服从至上</a:t>
              </a:r>
            </a:p>
          </p:txBody>
        </p:sp>
      </p:grpSp>
      <p:sp>
        <p:nvSpPr>
          <p:cNvPr id="50" name="Rectangle 3"/>
          <p:cNvSpPr>
            <a:spLocks noGrp="1" noRot="1"/>
          </p:cNvSpPr>
          <p:nvPr/>
        </p:nvSpPr>
        <p:spPr>
          <a:xfrm>
            <a:off x="779145" y="762635"/>
            <a:ext cx="5685155" cy="61404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3400" b="1" dirty="0">
                <a:solidFill>
                  <a:srgbClr val="0064F8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一、与领导沟通的基本原则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9339103" y="2650194"/>
            <a:ext cx="1342462" cy="1381887"/>
            <a:chOff x="4849324" y="1995712"/>
            <a:chExt cx="897259" cy="897257"/>
          </a:xfrm>
        </p:grpSpPr>
        <p:grpSp>
          <p:nvGrpSpPr>
            <p:cNvPr id="3" name="组合 2"/>
            <p:cNvGrpSpPr/>
            <p:nvPr/>
          </p:nvGrpSpPr>
          <p:grpSpPr>
            <a:xfrm rot="18900000">
              <a:off x="4849324" y="1995712"/>
              <a:ext cx="897259" cy="897257"/>
              <a:chOff x="304800" y="673100"/>
              <a:chExt cx="4000500" cy="4000500"/>
            </a:xfrm>
            <a:effectLst>
              <a:outerShdw blurRad="444500" dist="254000" dir="564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" name="同心圆 2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366203" y="734509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TextBox 36"/>
            <p:cNvSpPr txBox="1"/>
            <p:nvPr/>
          </p:nvSpPr>
          <p:spPr>
            <a:xfrm>
              <a:off x="4867429" y="2194543"/>
              <a:ext cx="861051" cy="498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4</a:t>
              </a:r>
            </a:p>
          </p:txBody>
        </p:sp>
      </p:grpSp>
      <p:sp>
        <p:nvSpPr>
          <p:cNvPr id="7" name="矩形 30"/>
          <p:cNvSpPr>
            <a:spLocks noChangeArrowheads="1"/>
          </p:cNvSpPr>
          <p:nvPr/>
        </p:nvSpPr>
        <p:spPr bwMode="auto">
          <a:xfrm>
            <a:off x="9349105" y="4859020"/>
            <a:ext cx="1381760" cy="7639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55537" tIns="77769" rIns="155537" bIns="77769">
            <a:spAutoFit/>
          </a:bodyPr>
          <a:lstStyle/>
          <a:p>
            <a:pPr>
              <a:lnSpc>
                <a:spcPct val="110000"/>
              </a:lnSpc>
            </a:pPr>
            <a:r>
              <a:rPr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全面地看待领导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endParaRPr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Freeform 6"/>
          <p:cNvSpPr/>
          <p:nvPr/>
        </p:nvSpPr>
        <p:spPr bwMode="auto">
          <a:xfrm rot="19290703">
            <a:off x="9239134" y="2790060"/>
            <a:ext cx="1816780" cy="1415489"/>
          </a:xfrm>
          <a:custGeom>
            <a:avLst/>
            <a:gdLst>
              <a:gd name="T0" fmla="*/ 7492 w 8105"/>
              <a:gd name="T1" fmla="*/ 0 h 6195"/>
              <a:gd name="T2" fmla="*/ 8105 w 8105"/>
              <a:gd name="T3" fmla="*/ 2143 h 6195"/>
              <a:gd name="T4" fmla="*/ 4052 w 8105"/>
              <a:gd name="T5" fmla="*/ 6195 h 6195"/>
              <a:gd name="T6" fmla="*/ 0 w 8105"/>
              <a:gd name="T7" fmla="*/ 2143 h 6195"/>
              <a:gd name="T8" fmla="*/ 612 w 8105"/>
              <a:gd name="T9" fmla="*/ 0 h 6195"/>
              <a:gd name="T10" fmla="*/ 1957 w 8105"/>
              <a:gd name="T11" fmla="*/ 0 h 6195"/>
              <a:gd name="T12" fmla="*/ 1968 w 8105"/>
              <a:gd name="T13" fmla="*/ 11 h 6195"/>
              <a:gd name="T14" fmla="*/ 1071 w 8105"/>
              <a:gd name="T15" fmla="*/ 2143 h 6195"/>
              <a:gd name="T16" fmla="*/ 4052 w 8105"/>
              <a:gd name="T17" fmla="*/ 5124 h 6195"/>
              <a:gd name="T18" fmla="*/ 7033 w 8105"/>
              <a:gd name="T19" fmla="*/ 2143 h 6195"/>
              <a:gd name="T20" fmla="*/ 6136 w 8105"/>
              <a:gd name="T21" fmla="*/ 11 h 6195"/>
              <a:gd name="T22" fmla="*/ 6147 w 8105"/>
              <a:gd name="T23" fmla="*/ 0 h 6195"/>
              <a:gd name="T24" fmla="*/ 7492 w 8105"/>
              <a:gd name="T25" fmla="*/ 0 h 6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05" h="6195">
                <a:moveTo>
                  <a:pt x="7492" y="0"/>
                </a:moveTo>
                <a:cubicBezTo>
                  <a:pt x="7880" y="622"/>
                  <a:pt x="8105" y="1356"/>
                  <a:pt x="8105" y="2143"/>
                </a:cubicBezTo>
                <a:cubicBezTo>
                  <a:pt x="8105" y="4381"/>
                  <a:pt x="6290" y="6195"/>
                  <a:pt x="4052" y="6195"/>
                </a:cubicBezTo>
                <a:cubicBezTo>
                  <a:pt x="1814" y="6195"/>
                  <a:pt x="0" y="4381"/>
                  <a:pt x="0" y="2143"/>
                </a:cubicBezTo>
                <a:cubicBezTo>
                  <a:pt x="0" y="1356"/>
                  <a:pt x="224" y="622"/>
                  <a:pt x="612" y="0"/>
                </a:cubicBezTo>
                <a:lnTo>
                  <a:pt x="1957" y="0"/>
                </a:lnTo>
                <a:lnTo>
                  <a:pt x="1968" y="11"/>
                </a:lnTo>
                <a:cubicBezTo>
                  <a:pt x="1415" y="552"/>
                  <a:pt x="1071" y="1307"/>
                  <a:pt x="1071" y="2143"/>
                </a:cubicBezTo>
                <a:cubicBezTo>
                  <a:pt x="1071" y="3789"/>
                  <a:pt x="2406" y="5124"/>
                  <a:pt x="4052" y="5124"/>
                </a:cubicBezTo>
                <a:cubicBezTo>
                  <a:pt x="5699" y="5124"/>
                  <a:pt x="7033" y="3789"/>
                  <a:pt x="7033" y="2143"/>
                </a:cubicBezTo>
                <a:cubicBezTo>
                  <a:pt x="7033" y="1307"/>
                  <a:pt x="6690" y="552"/>
                  <a:pt x="6136" y="11"/>
                </a:cubicBezTo>
                <a:lnTo>
                  <a:pt x="6147" y="0"/>
                </a:lnTo>
                <a:lnTo>
                  <a:pt x="7492" y="0"/>
                </a:lnTo>
                <a:close/>
              </a:path>
            </a:pathLst>
          </a:custGeom>
          <a:solidFill>
            <a:schemeClr val="accent1"/>
          </a:solidFill>
          <a:ln w="3175" cap="flat">
            <a:noFill/>
            <a:prstDash val="solid"/>
            <a:miter lim="800000"/>
          </a:ln>
        </p:spPr>
        <p:txBody>
          <a:bodyPr vert="horz" wrap="square" lIns="138192" tIns="69096" rIns="138192" bIns="69096" numCol="1" anchor="t" anchorCtr="0" compatLnSpc="1"/>
          <a:lstStyle/>
          <a:p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9125842" y="1825666"/>
            <a:ext cx="1605280" cy="551767"/>
            <a:chOff x="3285823" y="8005745"/>
            <a:chExt cx="2830569" cy="952931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25" name="流程图: 可选过程 24"/>
            <p:cNvSpPr/>
            <p:nvPr/>
          </p:nvSpPr>
          <p:spPr>
            <a:xfrm>
              <a:off x="3477359" y="8032285"/>
              <a:ext cx="2532785" cy="926391"/>
            </a:xfrm>
            <a:prstGeom prst="flowChartAlternateProcess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TextBox 74"/>
            <p:cNvSpPr txBox="1"/>
            <p:nvPr/>
          </p:nvSpPr>
          <p:spPr>
            <a:xfrm>
              <a:off x="3285823" y="8005745"/>
              <a:ext cx="2830569" cy="9014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非理想化</a:t>
              </a:r>
            </a:p>
          </p:txBody>
        </p:sp>
      </p:grpSp>
      <p:sp>
        <p:nvSpPr>
          <p:cNvPr id="57" name="文本框 56"/>
          <p:cNvSpPr txBox="1"/>
          <p:nvPr/>
        </p:nvSpPr>
        <p:spPr>
          <a:xfrm>
            <a:off x="949353" y="240881"/>
            <a:ext cx="4888880" cy="52197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2800" dirty="0">
                <a:solidFill>
                  <a:srgbClr val="5AB7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  <a:cs typeface="+mn-ea"/>
                <a:sym typeface="+mn-lt"/>
              </a:rPr>
              <a:t>第一部分  与领导沟通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0"/>
                            </p:stCondLst>
                            <p:childTnLst>
                              <p:par>
                                <p:cTn id="8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500"/>
                            </p:stCondLst>
                            <p:childTnLst>
                              <p:par>
                                <p:cTn id="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30" grpId="0"/>
      <p:bldP spid="31" grpId="0"/>
      <p:bldP spid="32" grpId="0"/>
      <p:bldP spid="34" grpId="0" bldLvl="0" animBg="1"/>
      <p:bldP spid="35" grpId="0" bldLvl="0" animBg="1"/>
      <p:bldP spid="36" grpId="0" bldLvl="0" animBg="1"/>
      <p:bldP spid="50" grpId="0"/>
      <p:bldP spid="7" grpId="0"/>
      <p:bldP spid="16" grpId="0" bldLvl="0" animBg="1"/>
      <p:bldP spid="5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026135"/>
            <a:ext cx="12192000" cy="2696897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直角三角形 55"/>
          <p:cNvSpPr/>
          <p:nvPr/>
        </p:nvSpPr>
        <p:spPr>
          <a:xfrm rot="18968184">
            <a:off x="184334" y="-481660"/>
            <a:ext cx="956758" cy="944979"/>
          </a:xfrm>
          <a:prstGeom prst="rtTriangle">
            <a:avLst/>
          </a:prstGeom>
          <a:solidFill>
            <a:srgbClr val="5AB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Rectangle 3"/>
          <p:cNvSpPr>
            <a:spLocks noGrp="1" noRot="1"/>
          </p:cNvSpPr>
          <p:nvPr/>
        </p:nvSpPr>
        <p:spPr>
          <a:xfrm>
            <a:off x="871267" y="1338976"/>
            <a:ext cx="10419585" cy="383603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612140" algn="just" eaLnBrk="1" hangingPunct="1">
              <a:lnSpc>
                <a:spcPct val="150000"/>
              </a:lnSpc>
              <a:spcBef>
                <a:spcPts val="1000"/>
              </a:spcBef>
              <a:buClr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1．主动沟通</a:t>
            </a:r>
          </a:p>
          <a:p>
            <a:pPr marL="0" indent="612140" algn="just" eaLnBrk="1" hangingPunct="1">
              <a:lnSpc>
                <a:spcPct val="150000"/>
              </a:lnSpc>
              <a:spcBef>
                <a:spcPts val="1000"/>
              </a:spcBef>
              <a:buClr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  </a:t>
            </a:r>
            <a:r>
              <a:rPr lang="zh-CN" altLang="en-US" sz="2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  怎样消除对上司的恐惧感呢？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  <a:p>
            <a:pPr marL="0" indent="612140" algn="just" eaLnBrk="1" hangingPunct="1">
              <a:lnSpc>
                <a:spcPct val="150000"/>
              </a:lnSpc>
              <a:spcBef>
                <a:spcPts val="1000"/>
              </a:spcBef>
              <a:buClr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首先，要抛弃“不宜与上司过多接触”的观念。</a:t>
            </a:r>
          </a:p>
          <a:p>
            <a:pPr marL="0" indent="612140" algn="just" eaLnBrk="1" hangingPunct="1">
              <a:lnSpc>
                <a:spcPct val="150000"/>
              </a:lnSpc>
              <a:spcBef>
                <a:spcPts val="1000"/>
              </a:spcBef>
              <a:buClr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其次，不要害怕在上司那里“碰钉子”。</a:t>
            </a:r>
          </a:p>
          <a:p>
            <a:pPr marL="0" indent="612140" algn="just" eaLnBrk="1" hangingPunct="1">
              <a:lnSpc>
                <a:spcPct val="150000"/>
              </a:lnSpc>
              <a:spcBef>
                <a:spcPts val="1000"/>
              </a:spcBef>
              <a:buClr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最后，要用改进沟通技能的方法增强自信。</a:t>
            </a:r>
          </a:p>
        </p:txBody>
      </p:sp>
      <p:sp>
        <p:nvSpPr>
          <p:cNvPr id="9" name="Rectangle 3"/>
          <p:cNvSpPr>
            <a:spLocks noGrp="1" noRot="1"/>
          </p:cNvSpPr>
          <p:nvPr/>
        </p:nvSpPr>
        <p:spPr>
          <a:xfrm>
            <a:off x="871220" y="861060"/>
            <a:ext cx="5951855" cy="61404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3400" b="1" dirty="0">
                <a:solidFill>
                  <a:srgbClr val="0064F8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二、与领导沟通的方法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15698" y="339306"/>
            <a:ext cx="4888880" cy="52197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2800" dirty="0">
                <a:solidFill>
                  <a:srgbClr val="5AB7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  <a:cs typeface="+mn-ea"/>
                <a:sym typeface="+mn-lt"/>
              </a:rPr>
              <a:t>第一部分  与领导沟通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8" grpId="0"/>
      <p:bldP spid="9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026135"/>
            <a:ext cx="12192000" cy="2696897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直角三角形 55"/>
          <p:cNvSpPr/>
          <p:nvPr/>
        </p:nvSpPr>
        <p:spPr>
          <a:xfrm rot="18968184">
            <a:off x="184334" y="-481660"/>
            <a:ext cx="956758" cy="944979"/>
          </a:xfrm>
          <a:prstGeom prst="rtTriangle">
            <a:avLst/>
          </a:prstGeom>
          <a:solidFill>
            <a:srgbClr val="5AB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Rectangle 3"/>
          <p:cNvSpPr>
            <a:spLocks noGrp="1" noRot="1"/>
          </p:cNvSpPr>
          <p:nvPr/>
        </p:nvSpPr>
        <p:spPr>
          <a:xfrm>
            <a:off x="871267" y="1338976"/>
            <a:ext cx="10419585" cy="38925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612140" algn="just" eaLnBrk="1" hangingPunct="1">
              <a:lnSpc>
                <a:spcPct val="150000"/>
              </a:lnSpc>
              <a:spcBef>
                <a:spcPts val="1000"/>
              </a:spcBef>
              <a:buClr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2．适度沟通</a:t>
            </a:r>
          </a:p>
          <a:p>
            <a:pPr marL="0" indent="612140" algn="just" eaLnBrk="1" hangingPunct="1">
              <a:lnSpc>
                <a:spcPct val="150000"/>
              </a:lnSpc>
              <a:spcBef>
                <a:spcPts val="1000"/>
              </a:spcBef>
              <a:buClrTx/>
              <a:buNone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所谓适度，是说下属与领导的关系要保持在一个有利于工作、事业及二者正常关系的适当范围内，形成和谐的工作环境，沟通既不能“不及”，也不可“过分”。</a:t>
            </a:r>
          </a:p>
          <a:p>
            <a:pPr marL="0" indent="612140" algn="just" eaLnBrk="1" hangingPunct="1">
              <a:lnSpc>
                <a:spcPct val="150000"/>
              </a:lnSpc>
              <a:spcBef>
                <a:spcPts val="1000"/>
              </a:spcBef>
              <a:buClrTx/>
              <a:buNone/>
            </a:pPr>
            <a:r>
              <a:rPr lang="zh-CN" altLang="en-US" sz="24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目前，下对上的沟通存在两大弊端。</a:t>
            </a:r>
          </a:p>
          <a:p>
            <a:pPr marL="0" indent="612140" algn="just" eaLnBrk="1" hangingPunct="1">
              <a:lnSpc>
                <a:spcPct val="150000"/>
              </a:lnSpc>
              <a:spcBef>
                <a:spcPts val="1000"/>
              </a:spcBef>
              <a:buClrTx/>
              <a:buNone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一是沟通频率过高。二是沟通频率过低。</a:t>
            </a:r>
          </a:p>
        </p:txBody>
      </p:sp>
      <p:sp>
        <p:nvSpPr>
          <p:cNvPr id="9" name="Rectangle 3"/>
          <p:cNvSpPr>
            <a:spLocks noGrp="1" noRot="1"/>
          </p:cNvSpPr>
          <p:nvPr/>
        </p:nvSpPr>
        <p:spPr>
          <a:xfrm>
            <a:off x="871220" y="861060"/>
            <a:ext cx="5951855" cy="61404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3400" b="1" dirty="0">
                <a:solidFill>
                  <a:srgbClr val="0064F8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二、与领导沟通的方法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15698" y="339306"/>
            <a:ext cx="4888880" cy="52197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2800" dirty="0">
                <a:solidFill>
                  <a:srgbClr val="5AB7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  <a:cs typeface="+mn-ea"/>
                <a:sym typeface="+mn-lt"/>
              </a:rPr>
              <a:t>第一部分  与领导沟通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bldLvl="0" animBg="1"/>
      <p:bldP spid="8" grpId="0"/>
      <p:bldP spid="9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026135"/>
            <a:ext cx="12192000" cy="2696897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直角三角形 55"/>
          <p:cNvSpPr/>
          <p:nvPr/>
        </p:nvSpPr>
        <p:spPr>
          <a:xfrm rot="18968184">
            <a:off x="184334" y="-481660"/>
            <a:ext cx="956758" cy="944979"/>
          </a:xfrm>
          <a:prstGeom prst="rtTriangle">
            <a:avLst/>
          </a:prstGeom>
          <a:solidFill>
            <a:srgbClr val="5AB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Rectangle 3"/>
          <p:cNvSpPr>
            <a:spLocks noGrp="1" noRot="1"/>
          </p:cNvSpPr>
          <p:nvPr/>
        </p:nvSpPr>
        <p:spPr>
          <a:xfrm>
            <a:off x="871267" y="1338976"/>
            <a:ext cx="10419585" cy="27844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612140" algn="just" eaLnBrk="1" hangingPunct="1">
              <a:lnSpc>
                <a:spcPct val="150000"/>
              </a:lnSpc>
              <a:spcBef>
                <a:spcPts val="1000"/>
              </a:spcBef>
              <a:buClrTx/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3．适时沟通</a:t>
            </a:r>
          </a:p>
          <a:p>
            <a:pPr marL="0" indent="612140" algn="just" eaLnBrk="1" hangingPunct="1">
              <a:lnSpc>
                <a:spcPct val="150000"/>
              </a:lnSpc>
              <a:spcBef>
                <a:spcPts val="1000"/>
              </a:spcBef>
              <a:buClrTx/>
              <a:buNone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首先，要选择上司相对轻松的时候。</a:t>
            </a:r>
          </a:p>
          <a:p>
            <a:pPr marL="0" indent="612140" algn="just" eaLnBrk="1" hangingPunct="1">
              <a:lnSpc>
                <a:spcPct val="150000"/>
              </a:lnSpc>
              <a:spcBef>
                <a:spcPts val="1000"/>
              </a:spcBef>
              <a:buClrTx/>
              <a:buNone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其次，要选择上司心情良好的时候。再次，要寻找适合单独交谈的机会。</a:t>
            </a:r>
          </a:p>
          <a:p>
            <a:pPr marL="0" indent="612140" algn="just" eaLnBrk="1" hangingPunct="1">
              <a:lnSpc>
                <a:spcPct val="150000"/>
              </a:lnSpc>
              <a:spcBef>
                <a:spcPts val="1000"/>
              </a:spcBef>
              <a:buClrTx/>
              <a:buNone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最后，不要选择上司准备去度假、度假刚回来或吃饭、休息的时间沟通。</a:t>
            </a:r>
          </a:p>
        </p:txBody>
      </p:sp>
      <p:sp>
        <p:nvSpPr>
          <p:cNvPr id="9" name="Rectangle 3"/>
          <p:cNvSpPr>
            <a:spLocks noGrp="1" noRot="1"/>
          </p:cNvSpPr>
          <p:nvPr/>
        </p:nvSpPr>
        <p:spPr>
          <a:xfrm>
            <a:off x="871220" y="861060"/>
            <a:ext cx="5951855" cy="61404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3400" b="1" dirty="0">
                <a:solidFill>
                  <a:srgbClr val="0064F8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二、与领导沟通的方法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15698" y="339306"/>
            <a:ext cx="4888880" cy="52197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2800" dirty="0">
                <a:solidFill>
                  <a:srgbClr val="5AB7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  <a:cs typeface="+mn-ea"/>
                <a:sym typeface="+mn-lt"/>
              </a:rPr>
              <a:t>第一部分  与领导沟通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bldLvl="0" animBg="1"/>
      <p:bldP spid="8" grpId="0"/>
      <p:bldP spid="9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b65f6aa2-990a-4794-81fb-5f88a0c85359}"/>
  <p:tag name="TABLE_ENDDRAG_ORIGIN_RECT" val="523*241"/>
  <p:tag name="TABLE_ENDDRAG_RECT" val="183*215*523*24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4e928ce-b3b6-435e-a750-e47e8e5126ac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762ea3b-cc44-46ca-b187-f41ff8a46743}"/>
  <p:tag name="TABLE_ENDDRAG_ORIGIN_RECT" val="645*369"/>
  <p:tag name="TABLE_ENDDRAG_RECT" val="60*98*645*369"/>
</p:tagLst>
</file>

<file path=ppt/theme/theme1.xml><?xml version="1.0" encoding="utf-8"?>
<a:theme xmlns:a="http://schemas.openxmlformats.org/drawingml/2006/main" name="Office 主题">
  <a:themeElements>
    <a:clrScheme name="自定义 218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B7364A"/>
      </a:accent1>
      <a:accent2>
        <a:srgbClr val="B7364A"/>
      </a:accent2>
      <a:accent3>
        <a:srgbClr val="8D2A36"/>
      </a:accent3>
      <a:accent4>
        <a:srgbClr val="B7364A"/>
      </a:accent4>
      <a:accent5>
        <a:srgbClr val="B7364A"/>
      </a:accent5>
      <a:accent6>
        <a:srgbClr val="8D2A36"/>
      </a:accent6>
      <a:hlink>
        <a:srgbClr val="B7364A"/>
      </a:hlink>
      <a:folHlink>
        <a:srgbClr val="954F72"/>
      </a:folHlink>
    </a:clrScheme>
    <a:fontScheme name="lsut1dz3">
      <a:majorFont>
        <a:latin typeface="Microsoft YaHei"/>
        <a:ea typeface="Microsoft YaHei"/>
        <a:cs typeface=""/>
      </a:majorFont>
      <a:minorFont>
        <a:latin typeface="Microsoft YaHei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2478</Words>
  <Application>Microsoft Office PowerPoint</Application>
  <PresentationFormat>自定义</PresentationFormat>
  <Paragraphs>233</Paragraphs>
  <Slides>27</Slides>
  <Notes>27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170</cp:revision>
  <dcterms:created xsi:type="dcterms:W3CDTF">2018-01-31T03:47:00Z</dcterms:created>
  <dcterms:modified xsi:type="dcterms:W3CDTF">2021-03-03T06:07:34Z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